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sldIdLst>
    <p:sldId id="256" r:id="rId2"/>
    <p:sldId id="257" r:id="rId3"/>
    <p:sldId id="259" r:id="rId4"/>
    <p:sldId id="258" r:id="rId5"/>
    <p:sldId id="260" r:id="rId6"/>
    <p:sldId id="261" r:id="rId7"/>
    <p:sldId id="267" r:id="rId8"/>
    <p:sldId id="262" r:id="rId9"/>
    <p:sldId id="263" r:id="rId10"/>
    <p:sldId id="264" r:id="rId11"/>
    <p:sldId id="265" r:id="rId12"/>
    <p:sldId id="266"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197"/>
  </p:normalViewPr>
  <p:slideViewPr>
    <p:cSldViewPr snapToGrid="0">
      <p:cViewPr varScale="1">
        <p:scale>
          <a:sx n="110" d="100"/>
          <a:sy n="110" d="100"/>
        </p:scale>
        <p:origin x="63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smtClean="0"/>
              <a:pPr/>
              <a:t>10/18/22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57772302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10/18/22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027682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10/18/22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286298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10/18/22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191633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10/18/22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20637817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10/18/22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111745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10/18/22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788652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10/18/22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058450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10/18/22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762111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10/18/22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76887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10/18/22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28503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10/18/22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680566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39518-76FB-3672-4CFD-1B4B217739DC}"/>
              </a:ext>
            </a:extLst>
          </p:cNvPr>
          <p:cNvSpPr>
            <a:spLocks noGrp="1"/>
          </p:cNvSpPr>
          <p:nvPr>
            <p:ph type="ctrTitle"/>
          </p:nvPr>
        </p:nvSpPr>
        <p:spPr/>
        <p:txBody>
          <a:bodyPr/>
          <a:lstStyle/>
          <a:p>
            <a:r>
              <a:rPr lang="en-US" dirty="0"/>
              <a:t>Technology and family law</a:t>
            </a:r>
          </a:p>
        </p:txBody>
      </p:sp>
      <p:sp>
        <p:nvSpPr>
          <p:cNvPr id="3" name="Subtitle 2">
            <a:extLst>
              <a:ext uri="{FF2B5EF4-FFF2-40B4-BE49-F238E27FC236}">
                <a16:creationId xmlns:a16="http://schemas.microsoft.com/office/drawing/2014/main" id="{03E695BD-BABB-5573-B284-2E0586F20224}"/>
              </a:ext>
            </a:extLst>
          </p:cNvPr>
          <p:cNvSpPr>
            <a:spLocks noGrp="1"/>
          </p:cNvSpPr>
          <p:nvPr>
            <p:ph type="subTitle" idx="1"/>
          </p:nvPr>
        </p:nvSpPr>
        <p:spPr/>
        <p:txBody>
          <a:bodyPr/>
          <a:lstStyle/>
          <a:p>
            <a:r>
              <a:rPr lang="en-US" dirty="0"/>
              <a:t>Incorporating Technology into your </a:t>
            </a:r>
          </a:p>
          <a:p>
            <a:r>
              <a:rPr lang="en-US" dirty="0"/>
              <a:t>Family Law Practice</a:t>
            </a:r>
          </a:p>
        </p:txBody>
      </p:sp>
      <p:sp>
        <p:nvSpPr>
          <p:cNvPr id="4" name="TextBox 3">
            <a:extLst>
              <a:ext uri="{FF2B5EF4-FFF2-40B4-BE49-F238E27FC236}">
                <a16:creationId xmlns:a16="http://schemas.microsoft.com/office/drawing/2014/main" id="{E37757C7-A683-5356-C8EA-431DF41F2651}"/>
              </a:ext>
            </a:extLst>
          </p:cNvPr>
          <p:cNvSpPr txBox="1"/>
          <p:nvPr/>
        </p:nvSpPr>
        <p:spPr>
          <a:xfrm>
            <a:off x="682908" y="5671595"/>
            <a:ext cx="5613721" cy="369332"/>
          </a:xfrm>
          <a:prstGeom prst="rect">
            <a:avLst/>
          </a:prstGeom>
          <a:noFill/>
        </p:spPr>
        <p:txBody>
          <a:bodyPr wrap="square" rtlCol="0">
            <a:spAutoFit/>
          </a:bodyPr>
          <a:lstStyle/>
          <a:p>
            <a:r>
              <a:rPr lang="en-US" dirty="0">
                <a:solidFill>
                  <a:schemeClr val="tx2"/>
                </a:solidFill>
              </a:rPr>
              <a:t>Jessica Pugliese, JPR Barrister &amp; Solicitor </a:t>
            </a:r>
          </a:p>
        </p:txBody>
      </p:sp>
    </p:spTree>
    <p:extLst>
      <p:ext uri="{BB962C8B-B14F-4D97-AF65-F5344CB8AC3E}">
        <p14:creationId xmlns:p14="http://schemas.microsoft.com/office/powerpoint/2010/main" val="160015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7BA63-02A6-6D65-29B7-1B1D100098C5}"/>
              </a:ext>
            </a:extLst>
          </p:cNvPr>
          <p:cNvSpPr>
            <a:spLocks noGrp="1"/>
          </p:cNvSpPr>
          <p:nvPr>
            <p:ph type="title"/>
          </p:nvPr>
        </p:nvSpPr>
        <p:spPr>
          <a:xfrm>
            <a:off x="1371600" y="685800"/>
            <a:ext cx="9601200" cy="1143000"/>
          </a:xfrm>
        </p:spPr>
        <p:txBody>
          <a:bodyPr/>
          <a:lstStyle/>
          <a:p>
            <a:r>
              <a:rPr lang="en-US" dirty="0"/>
              <a:t>Devices for the Paperless Office</a:t>
            </a:r>
          </a:p>
        </p:txBody>
      </p:sp>
      <p:sp>
        <p:nvSpPr>
          <p:cNvPr id="3" name="Content Placeholder 2">
            <a:extLst>
              <a:ext uri="{FF2B5EF4-FFF2-40B4-BE49-F238E27FC236}">
                <a16:creationId xmlns:a16="http://schemas.microsoft.com/office/drawing/2014/main" id="{B9665063-8647-F77D-AEEB-165A621EA0B5}"/>
              </a:ext>
            </a:extLst>
          </p:cNvPr>
          <p:cNvSpPr>
            <a:spLocks noGrp="1"/>
          </p:cNvSpPr>
          <p:nvPr>
            <p:ph idx="1"/>
          </p:nvPr>
        </p:nvSpPr>
        <p:spPr>
          <a:xfrm>
            <a:off x="1413641" y="1975944"/>
            <a:ext cx="9601200" cy="4698125"/>
          </a:xfrm>
        </p:spPr>
        <p:txBody>
          <a:bodyPr/>
          <a:lstStyle/>
          <a:p>
            <a:r>
              <a:rPr lang="en-US" dirty="0"/>
              <a:t>Smartphones and tablets</a:t>
            </a:r>
          </a:p>
          <a:p>
            <a:pPr lvl="1"/>
            <a:r>
              <a:rPr lang="en-US" dirty="0"/>
              <a:t>Apps for practice management</a:t>
            </a:r>
          </a:p>
          <a:p>
            <a:pPr lvl="1"/>
            <a:r>
              <a:rPr lang="en-US" dirty="0"/>
              <a:t>Access files from anywhere</a:t>
            </a:r>
          </a:p>
          <a:p>
            <a:pPr lvl="1"/>
            <a:r>
              <a:rPr lang="en-US" dirty="0"/>
              <a:t>Scan on the go</a:t>
            </a:r>
          </a:p>
          <a:p>
            <a:r>
              <a:rPr lang="en-US" dirty="0"/>
              <a:t>Scanners for in office use (multi-function printer)</a:t>
            </a:r>
          </a:p>
          <a:p>
            <a:pPr lvl="1"/>
            <a:r>
              <a:rPr lang="en-US" dirty="0"/>
              <a:t>Clients control their own originals </a:t>
            </a:r>
          </a:p>
          <a:p>
            <a:pPr lvl="1"/>
            <a:r>
              <a:rPr lang="en-US" dirty="0"/>
              <a:t>Ease of file organization</a:t>
            </a:r>
          </a:p>
          <a:p>
            <a:pPr lvl="1"/>
            <a:r>
              <a:rPr lang="en-US" dirty="0"/>
              <a:t>Scan to email or device</a:t>
            </a:r>
          </a:p>
          <a:p>
            <a:r>
              <a:rPr lang="en-US" dirty="0"/>
              <a:t>Electronic Notebooks</a:t>
            </a:r>
          </a:p>
          <a:p>
            <a:r>
              <a:rPr lang="en-US" dirty="0"/>
              <a:t>Review of Office Hardware</a:t>
            </a:r>
          </a:p>
        </p:txBody>
      </p:sp>
    </p:spTree>
    <p:extLst>
      <p:ext uri="{BB962C8B-B14F-4D97-AF65-F5344CB8AC3E}">
        <p14:creationId xmlns:p14="http://schemas.microsoft.com/office/powerpoint/2010/main" val="1299097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706DB-CEA6-30E5-9641-0EEE2D3E88D4}"/>
              </a:ext>
            </a:extLst>
          </p:cNvPr>
          <p:cNvSpPr>
            <a:spLocks noGrp="1"/>
          </p:cNvSpPr>
          <p:nvPr>
            <p:ph type="title"/>
          </p:nvPr>
        </p:nvSpPr>
        <p:spPr/>
        <p:txBody>
          <a:bodyPr/>
          <a:lstStyle/>
          <a:p>
            <a:r>
              <a:rPr lang="en-US" dirty="0"/>
              <a:t>Connecting Virtually</a:t>
            </a:r>
          </a:p>
        </p:txBody>
      </p:sp>
      <p:sp>
        <p:nvSpPr>
          <p:cNvPr id="3" name="Content Placeholder 2">
            <a:extLst>
              <a:ext uri="{FF2B5EF4-FFF2-40B4-BE49-F238E27FC236}">
                <a16:creationId xmlns:a16="http://schemas.microsoft.com/office/drawing/2014/main" id="{5FC7CE95-F25C-ADD4-5F9A-9B38FEAB4D10}"/>
              </a:ext>
            </a:extLst>
          </p:cNvPr>
          <p:cNvSpPr>
            <a:spLocks noGrp="1"/>
          </p:cNvSpPr>
          <p:nvPr>
            <p:ph idx="1"/>
          </p:nvPr>
        </p:nvSpPr>
        <p:spPr/>
        <p:txBody>
          <a:bodyPr/>
          <a:lstStyle/>
          <a:p>
            <a:r>
              <a:rPr lang="en-US" dirty="0"/>
              <a:t>Connecting with clients</a:t>
            </a:r>
          </a:p>
          <a:p>
            <a:r>
              <a:rPr lang="en-US" dirty="0"/>
              <a:t>Connecting with colleagues </a:t>
            </a:r>
          </a:p>
          <a:p>
            <a:r>
              <a:rPr lang="en-US" dirty="0"/>
              <a:t>Connecting with dispute resolution professionals</a:t>
            </a:r>
          </a:p>
          <a:p>
            <a:endParaRPr lang="en-US" dirty="0"/>
          </a:p>
        </p:txBody>
      </p:sp>
    </p:spTree>
    <p:extLst>
      <p:ext uri="{BB962C8B-B14F-4D97-AF65-F5344CB8AC3E}">
        <p14:creationId xmlns:p14="http://schemas.microsoft.com/office/powerpoint/2010/main" val="1337531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87A47-D24E-2B55-552E-A3EE3D5227AF}"/>
              </a:ext>
            </a:extLst>
          </p:cNvPr>
          <p:cNvSpPr>
            <a:spLocks noGrp="1"/>
          </p:cNvSpPr>
          <p:nvPr>
            <p:ph type="title"/>
          </p:nvPr>
        </p:nvSpPr>
        <p:spPr>
          <a:xfrm>
            <a:off x="1371600" y="685800"/>
            <a:ext cx="9601200" cy="1048407"/>
          </a:xfrm>
        </p:spPr>
        <p:txBody>
          <a:bodyPr/>
          <a:lstStyle/>
          <a:p>
            <a:r>
              <a:rPr lang="en-US" dirty="0"/>
              <a:t>Connecting with Clients</a:t>
            </a:r>
          </a:p>
        </p:txBody>
      </p:sp>
      <p:sp>
        <p:nvSpPr>
          <p:cNvPr id="3" name="Content Placeholder 2">
            <a:extLst>
              <a:ext uri="{FF2B5EF4-FFF2-40B4-BE49-F238E27FC236}">
                <a16:creationId xmlns:a16="http://schemas.microsoft.com/office/drawing/2014/main" id="{F03D80BB-5B8B-84F6-2B51-54C78C614132}"/>
              </a:ext>
            </a:extLst>
          </p:cNvPr>
          <p:cNvSpPr>
            <a:spLocks noGrp="1"/>
          </p:cNvSpPr>
          <p:nvPr>
            <p:ph idx="1"/>
          </p:nvPr>
        </p:nvSpPr>
        <p:spPr>
          <a:xfrm>
            <a:off x="1371600" y="1513489"/>
            <a:ext cx="9601200" cy="5150070"/>
          </a:xfrm>
        </p:spPr>
        <p:txBody>
          <a:bodyPr>
            <a:normAutofit/>
          </a:bodyPr>
          <a:lstStyle/>
          <a:p>
            <a:r>
              <a:rPr lang="en-US" dirty="0"/>
              <a:t>Utilizing virtual meeting options</a:t>
            </a:r>
          </a:p>
          <a:p>
            <a:pPr lvl="1"/>
            <a:r>
              <a:rPr lang="en-US" dirty="0"/>
              <a:t>Access to Justice: </a:t>
            </a:r>
          </a:p>
          <a:p>
            <a:pPr lvl="2"/>
            <a:r>
              <a:rPr lang="en-US" dirty="0"/>
              <a:t>Reduce need for childcare</a:t>
            </a:r>
          </a:p>
          <a:p>
            <a:pPr lvl="2"/>
            <a:r>
              <a:rPr lang="en-US" dirty="0"/>
              <a:t>Reduce time taken away from work</a:t>
            </a:r>
          </a:p>
          <a:p>
            <a:pPr lvl="2"/>
            <a:r>
              <a:rPr lang="en-US" dirty="0"/>
              <a:t>Increased accessibility</a:t>
            </a:r>
          </a:p>
          <a:p>
            <a:pPr lvl="2"/>
            <a:r>
              <a:rPr lang="en-US" dirty="0"/>
              <a:t>Travel time</a:t>
            </a:r>
          </a:p>
          <a:p>
            <a:pPr lvl="1"/>
            <a:r>
              <a:rPr lang="en-US" dirty="0"/>
              <a:t>Increase efficiency </a:t>
            </a:r>
          </a:p>
          <a:p>
            <a:pPr lvl="2"/>
            <a:r>
              <a:rPr lang="en-US" dirty="0"/>
              <a:t>Save time and resources between meetings</a:t>
            </a:r>
          </a:p>
          <a:p>
            <a:pPr lvl="1"/>
            <a:r>
              <a:rPr lang="en-US" dirty="0"/>
              <a:t>Flexibility</a:t>
            </a:r>
          </a:p>
          <a:p>
            <a:pPr lvl="2"/>
            <a:r>
              <a:rPr lang="en-US" dirty="0"/>
              <a:t>Can better accommodate busy schedules</a:t>
            </a:r>
          </a:p>
          <a:p>
            <a:pPr lvl="1"/>
            <a:r>
              <a:rPr lang="en-US" dirty="0"/>
              <a:t>Prepare Client for virtual appearances</a:t>
            </a:r>
          </a:p>
          <a:p>
            <a:pPr lvl="2"/>
            <a:r>
              <a:rPr lang="en-US" dirty="0"/>
              <a:t>“practice” Zoom sessions for conferences, questioning, and hearings</a:t>
            </a:r>
          </a:p>
          <a:p>
            <a:pPr lvl="3"/>
            <a:r>
              <a:rPr lang="en-US" dirty="0"/>
              <a:t>Relieve client anxiety</a:t>
            </a:r>
          </a:p>
          <a:p>
            <a:pPr lvl="3"/>
            <a:r>
              <a:rPr lang="en-US" dirty="0"/>
              <a:t>Test client’s devices</a:t>
            </a:r>
          </a:p>
          <a:p>
            <a:pPr lvl="2"/>
            <a:endParaRPr lang="en-US" dirty="0"/>
          </a:p>
        </p:txBody>
      </p:sp>
    </p:spTree>
    <p:extLst>
      <p:ext uri="{BB962C8B-B14F-4D97-AF65-F5344CB8AC3E}">
        <p14:creationId xmlns:p14="http://schemas.microsoft.com/office/powerpoint/2010/main" val="1274863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63D7E-67D3-AFFD-92FB-705068BE7F04}"/>
              </a:ext>
            </a:extLst>
          </p:cNvPr>
          <p:cNvSpPr>
            <a:spLocks noGrp="1"/>
          </p:cNvSpPr>
          <p:nvPr>
            <p:ph type="title"/>
          </p:nvPr>
        </p:nvSpPr>
        <p:spPr>
          <a:xfrm>
            <a:off x="1371600" y="685800"/>
            <a:ext cx="9601200" cy="1079938"/>
          </a:xfrm>
        </p:spPr>
        <p:txBody>
          <a:bodyPr/>
          <a:lstStyle/>
          <a:p>
            <a:r>
              <a:rPr lang="en-US" dirty="0"/>
              <a:t>Connecting with Colleagues  </a:t>
            </a:r>
          </a:p>
        </p:txBody>
      </p:sp>
      <p:sp>
        <p:nvSpPr>
          <p:cNvPr id="3" name="Content Placeholder 2">
            <a:extLst>
              <a:ext uri="{FF2B5EF4-FFF2-40B4-BE49-F238E27FC236}">
                <a16:creationId xmlns:a16="http://schemas.microsoft.com/office/drawing/2014/main" id="{CD95C782-4642-216E-F8D9-2B48FB8D5A69}"/>
              </a:ext>
            </a:extLst>
          </p:cNvPr>
          <p:cNvSpPr>
            <a:spLocks noGrp="1"/>
          </p:cNvSpPr>
          <p:nvPr>
            <p:ph idx="1"/>
          </p:nvPr>
        </p:nvSpPr>
        <p:spPr>
          <a:xfrm>
            <a:off x="1371600" y="1881351"/>
            <a:ext cx="9601200" cy="5549462"/>
          </a:xfrm>
        </p:spPr>
        <p:txBody>
          <a:bodyPr/>
          <a:lstStyle/>
          <a:p>
            <a:r>
              <a:rPr lang="en-US" dirty="0"/>
              <a:t>Virtual commissioning </a:t>
            </a:r>
          </a:p>
          <a:p>
            <a:r>
              <a:rPr lang="en-US" dirty="0"/>
              <a:t>Continuing Professional Development</a:t>
            </a:r>
          </a:p>
          <a:p>
            <a:pPr lvl="1"/>
            <a:r>
              <a:rPr lang="en-US" dirty="0"/>
              <a:t>Real time interaction for sessions regardless of location </a:t>
            </a:r>
          </a:p>
          <a:p>
            <a:pPr lvl="1"/>
            <a:r>
              <a:rPr lang="en-US" dirty="0"/>
              <a:t>Reduce costs for CPD</a:t>
            </a:r>
          </a:p>
          <a:p>
            <a:pPr lvl="1"/>
            <a:r>
              <a:rPr lang="en-US" dirty="0"/>
              <a:t>Increased options for CPD content</a:t>
            </a:r>
          </a:p>
          <a:p>
            <a:r>
              <a:rPr lang="en-US" dirty="0"/>
              <a:t>Mentorship through Zoom </a:t>
            </a:r>
          </a:p>
          <a:p>
            <a:r>
              <a:rPr lang="en-US" dirty="0"/>
              <a:t>Negotiation through Zoom</a:t>
            </a:r>
          </a:p>
          <a:p>
            <a:r>
              <a:rPr lang="en-US" dirty="0"/>
              <a:t>Virtual Social Events</a:t>
            </a:r>
          </a:p>
        </p:txBody>
      </p:sp>
    </p:spTree>
    <p:extLst>
      <p:ext uri="{BB962C8B-B14F-4D97-AF65-F5344CB8AC3E}">
        <p14:creationId xmlns:p14="http://schemas.microsoft.com/office/powerpoint/2010/main" val="1361481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ADCCB-2C3B-FFBE-EDEE-1D7B02AA4D31}"/>
              </a:ext>
            </a:extLst>
          </p:cNvPr>
          <p:cNvSpPr>
            <a:spLocks noGrp="1"/>
          </p:cNvSpPr>
          <p:nvPr>
            <p:ph type="title"/>
          </p:nvPr>
        </p:nvSpPr>
        <p:spPr/>
        <p:txBody>
          <a:bodyPr/>
          <a:lstStyle/>
          <a:p>
            <a:r>
              <a:rPr lang="en-US" dirty="0"/>
              <a:t>Connecting with Dispute Resolution Professionals</a:t>
            </a:r>
          </a:p>
        </p:txBody>
      </p:sp>
      <p:sp>
        <p:nvSpPr>
          <p:cNvPr id="3" name="Content Placeholder 2">
            <a:extLst>
              <a:ext uri="{FF2B5EF4-FFF2-40B4-BE49-F238E27FC236}">
                <a16:creationId xmlns:a16="http://schemas.microsoft.com/office/drawing/2014/main" id="{0567169D-0553-A107-72CC-B19F94200B1F}"/>
              </a:ext>
            </a:extLst>
          </p:cNvPr>
          <p:cNvSpPr>
            <a:spLocks noGrp="1"/>
          </p:cNvSpPr>
          <p:nvPr>
            <p:ph idx="1"/>
          </p:nvPr>
        </p:nvSpPr>
        <p:spPr>
          <a:xfrm>
            <a:off x="1371600" y="2286000"/>
            <a:ext cx="9601200" cy="3886200"/>
          </a:xfrm>
        </p:spPr>
        <p:txBody>
          <a:bodyPr/>
          <a:lstStyle/>
          <a:p>
            <a:r>
              <a:rPr lang="en-US" dirty="0"/>
              <a:t>Many mediators and ADR professionals are now offering services virtually</a:t>
            </a:r>
          </a:p>
          <a:p>
            <a:pPr lvl="1"/>
            <a:r>
              <a:rPr lang="en-US" dirty="0"/>
              <a:t>Access professionals from across the province</a:t>
            </a:r>
          </a:p>
          <a:p>
            <a:pPr lvl="1"/>
            <a:r>
              <a:rPr lang="en-US" dirty="0"/>
              <a:t>Wider pool of options to accommodate schedules</a:t>
            </a:r>
          </a:p>
          <a:p>
            <a:pPr lvl="1"/>
            <a:r>
              <a:rPr lang="en-US" dirty="0"/>
              <a:t>Lower costs to client (travel, time off work, childcare, etc.)</a:t>
            </a:r>
          </a:p>
          <a:p>
            <a:pPr lvl="1"/>
            <a:r>
              <a:rPr lang="en-US" dirty="0"/>
              <a:t>Decrease your “out of office” time</a:t>
            </a:r>
          </a:p>
          <a:p>
            <a:pPr lvl="1"/>
            <a:r>
              <a:rPr lang="en-US" dirty="0"/>
              <a:t>Increase access to justice for parties involved in family violence</a:t>
            </a:r>
          </a:p>
          <a:p>
            <a:pPr lvl="1"/>
            <a:r>
              <a:rPr lang="en-US" dirty="0"/>
              <a:t>Increase accessibility for clients with special circumstances</a:t>
            </a:r>
          </a:p>
          <a:p>
            <a:pPr lvl="1"/>
            <a:r>
              <a:rPr lang="en-US" dirty="0"/>
              <a:t>Find professionals specialized in niche areas when required</a:t>
            </a:r>
          </a:p>
          <a:p>
            <a:pPr lvl="1"/>
            <a:r>
              <a:rPr lang="en-US" dirty="0"/>
              <a:t>Reduce wait time </a:t>
            </a:r>
          </a:p>
        </p:txBody>
      </p:sp>
    </p:spTree>
    <p:extLst>
      <p:ext uri="{BB962C8B-B14F-4D97-AF65-F5344CB8AC3E}">
        <p14:creationId xmlns:p14="http://schemas.microsoft.com/office/powerpoint/2010/main" val="151182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7FDC1-A83A-595D-DBDA-AA2340E7E7AF}"/>
              </a:ext>
            </a:extLst>
          </p:cNvPr>
          <p:cNvSpPr>
            <a:spLocks noGrp="1"/>
          </p:cNvSpPr>
          <p:nvPr>
            <p:ph type="title"/>
          </p:nvPr>
        </p:nvSpPr>
        <p:spPr>
          <a:xfrm>
            <a:off x="1371600" y="685800"/>
            <a:ext cx="10147738" cy="1206062"/>
          </a:xfrm>
        </p:spPr>
        <p:txBody>
          <a:bodyPr>
            <a:normAutofit fontScale="90000"/>
          </a:bodyPr>
          <a:lstStyle/>
          <a:p>
            <a:r>
              <a:rPr lang="en-US" dirty="0"/>
              <a:t>The Benefits of Social Media for your Practice </a:t>
            </a:r>
          </a:p>
        </p:txBody>
      </p:sp>
      <p:sp>
        <p:nvSpPr>
          <p:cNvPr id="3" name="Content Placeholder 2">
            <a:extLst>
              <a:ext uri="{FF2B5EF4-FFF2-40B4-BE49-F238E27FC236}">
                <a16:creationId xmlns:a16="http://schemas.microsoft.com/office/drawing/2014/main" id="{F0A5EC3E-69FC-87CE-38DC-09F5A2287BDB}"/>
              </a:ext>
            </a:extLst>
          </p:cNvPr>
          <p:cNvSpPr>
            <a:spLocks noGrp="1"/>
          </p:cNvSpPr>
          <p:nvPr>
            <p:ph idx="1"/>
          </p:nvPr>
        </p:nvSpPr>
        <p:spPr>
          <a:xfrm>
            <a:off x="1371600" y="1355835"/>
            <a:ext cx="10147738" cy="5013434"/>
          </a:xfrm>
        </p:spPr>
        <p:txBody>
          <a:bodyPr>
            <a:normAutofit fontScale="92500" lnSpcReduction="20000"/>
          </a:bodyPr>
          <a:lstStyle/>
          <a:p>
            <a:r>
              <a:rPr lang="en-US" dirty="0"/>
              <a:t>As a tool for collaboration</a:t>
            </a:r>
          </a:p>
          <a:p>
            <a:pPr lvl="1"/>
            <a:r>
              <a:rPr lang="en-US" dirty="0"/>
              <a:t>Utilize social media to connect with other lawyers</a:t>
            </a:r>
          </a:p>
          <a:p>
            <a:pPr lvl="2"/>
            <a:r>
              <a:rPr lang="en-US" dirty="0"/>
              <a:t>Facebook groups for family lawyers:</a:t>
            </a:r>
          </a:p>
          <a:p>
            <a:pPr lvl="3"/>
            <a:r>
              <a:rPr lang="en-US" dirty="0"/>
              <a:t>Brainstorm and access information from across the province</a:t>
            </a:r>
          </a:p>
          <a:p>
            <a:pPr lvl="2"/>
            <a:r>
              <a:rPr lang="en-US" dirty="0"/>
              <a:t>Twitter and TikTok for “legal news”</a:t>
            </a:r>
          </a:p>
          <a:p>
            <a:pPr lvl="3"/>
            <a:r>
              <a:rPr lang="en-US" dirty="0"/>
              <a:t>Platforms allow lawyers to share case commentary and updates on </a:t>
            </a:r>
          </a:p>
          <a:p>
            <a:pPr marL="1444752" lvl="3" indent="0">
              <a:buNone/>
            </a:pPr>
            <a:r>
              <a:rPr lang="en-US" dirty="0"/>
              <a:t>       caselaw in real time</a:t>
            </a:r>
          </a:p>
          <a:p>
            <a:pPr lvl="3"/>
            <a:r>
              <a:rPr lang="en-US" dirty="0"/>
              <a:t>Share resources across large audiences</a:t>
            </a:r>
          </a:p>
          <a:p>
            <a:r>
              <a:rPr lang="en-US" dirty="0"/>
              <a:t>As a tool for your cases</a:t>
            </a:r>
          </a:p>
          <a:p>
            <a:pPr lvl="1"/>
            <a:r>
              <a:rPr lang="en-US" dirty="0"/>
              <a:t>Service via Facebook</a:t>
            </a:r>
          </a:p>
          <a:p>
            <a:pPr lvl="1"/>
            <a:r>
              <a:rPr lang="en-US" dirty="0"/>
              <a:t>Social media posts as evidence </a:t>
            </a:r>
          </a:p>
          <a:p>
            <a:pPr lvl="1"/>
            <a:r>
              <a:rPr lang="en-US" dirty="0"/>
              <a:t>Review commentary or research</a:t>
            </a:r>
          </a:p>
          <a:p>
            <a:r>
              <a:rPr lang="en-US" dirty="0"/>
              <a:t>As a tool for your business</a:t>
            </a:r>
          </a:p>
          <a:p>
            <a:pPr lvl="1"/>
            <a:r>
              <a:rPr lang="en-US" dirty="0"/>
              <a:t>Advertising on social media is: </a:t>
            </a:r>
          </a:p>
          <a:p>
            <a:pPr lvl="2"/>
            <a:r>
              <a:rPr lang="en-US" dirty="0"/>
              <a:t>Cost-effective</a:t>
            </a:r>
          </a:p>
          <a:p>
            <a:pPr lvl="2"/>
            <a:r>
              <a:rPr lang="en-US" dirty="0"/>
              <a:t>Reaches a wider audience</a:t>
            </a:r>
          </a:p>
          <a:p>
            <a:pPr lvl="2"/>
            <a:endParaRPr lang="en-US" dirty="0"/>
          </a:p>
        </p:txBody>
      </p:sp>
    </p:spTree>
    <p:extLst>
      <p:ext uri="{BB962C8B-B14F-4D97-AF65-F5344CB8AC3E}">
        <p14:creationId xmlns:p14="http://schemas.microsoft.com/office/powerpoint/2010/main" val="2046148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51202-6AC4-CC70-9818-1259FEFBAB19}"/>
              </a:ext>
            </a:extLst>
          </p:cNvPr>
          <p:cNvSpPr>
            <a:spLocks noGrp="1"/>
          </p:cNvSpPr>
          <p:nvPr>
            <p:ph type="title"/>
          </p:nvPr>
        </p:nvSpPr>
        <p:spPr/>
        <p:txBody>
          <a:bodyPr/>
          <a:lstStyle/>
          <a:p>
            <a:r>
              <a:rPr lang="en-US" dirty="0"/>
              <a:t>Agenda	</a:t>
            </a:r>
          </a:p>
        </p:txBody>
      </p:sp>
      <p:sp>
        <p:nvSpPr>
          <p:cNvPr id="3" name="Content Placeholder 2">
            <a:extLst>
              <a:ext uri="{FF2B5EF4-FFF2-40B4-BE49-F238E27FC236}">
                <a16:creationId xmlns:a16="http://schemas.microsoft.com/office/drawing/2014/main" id="{C189233C-46ED-DF8F-8C80-D72EFCA7A832}"/>
              </a:ext>
            </a:extLst>
          </p:cNvPr>
          <p:cNvSpPr>
            <a:spLocks noGrp="1"/>
          </p:cNvSpPr>
          <p:nvPr>
            <p:ph idx="1"/>
          </p:nvPr>
        </p:nvSpPr>
        <p:spPr>
          <a:xfrm>
            <a:off x="1371600" y="1428750"/>
            <a:ext cx="9601200" cy="4898478"/>
          </a:xfrm>
        </p:spPr>
        <p:txBody>
          <a:bodyPr>
            <a:normAutofit fontScale="92500" lnSpcReduction="20000"/>
          </a:bodyPr>
          <a:lstStyle/>
          <a:p>
            <a:endParaRPr lang="en-US" dirty="0"/>
          </a:p>
          <a:p>
            <a:r>
              <a:rPr lang="en-US" dirty="0"/>
              <a:t>Relevant Rules of Professional Conduct</a:t>
            </a:r>
          </a:p>
          <a:p>
            <a:r>
              <a:rPr lang="en-US" dirty="0"/>
              <a:t>Converting from paper based to paperless</a:t>
            </a:r>
          </a:p>
          <a:p>
            <a:pPr lvl="1"/>
            <a:r>
              <a:rPr lang="en-US" dirty="0"/>
              <a:t>Cloud based options</a:t>
            </a:r>
          </a:p>
          <a:p>
            <a:pPr lvl="1"/>
            <a:r>
              <a:rPr lang="en-US" dirty="0"/>
              <a:t>Software</a:t>
            </a:r>
          </a:p>
          <a:p>
            <a:pPr lvl="1"/>
            <a:r>
              <a:rPr lang="en-US" dirty="0"/>
              <a:t>Devices </a:t>
            </a:r>
          </a:p>
          <a:p>
            <a:r>
              <a:rPr lang="en-US" dirty="0"/>
              <a:t>Connecting virtually</a:t>
            </a:r>
          </a:p>
          <a:p>
            <a:pPr lvl="1"/>
            <a:r>
              <a:rPr lang="en-US" dirty="0"/>
              <a:t>Connecting with clients</a:t>
            </a:r>
          </a:p>
          <a:p>
            <a:pPr lvl="1"/>
            <a:r>
              <a:rPr lang="en-US" dirty="0"/>
              <a:t>Connecting with colleagues </a:t>
            </a:r>
          </a:p>
          <a:p>
            <a:pPr lvl="1"/>
            <a:r>
              <a:rPr lang="en-US" dirty="0"/>
              <a:t>Connecting with dispute resolution professionals</a:t>
            </a:r>
          </a:p>
          <a:p>
            <a:r>
              <a:rPr lang="en-US" dirty="0"/>
              <a:t>The benefits of social media for your practice</a:t>
            </a:r>
          </a:p>
          <a:p>
            <a:pPr lvl="1"/>
            <a:r>
              <a:rPr lang="en-US" dirty="0"/>
              <a:t>As a tool for collaboration </a:t>
            </a:r>
          </a:p>
          <a:p>
            <a:pPr lvl="1"/>
            <a:r>
              <a:rPr lang="en-US" dirty="0"/>
              <a:t>As a tool for your cases </a:t>
            </a:r>
          </a:p>
          <a:p>
            <a:pPr lvl="1"/>
            <a:r>
              <a:rPr lang="en-US" dirty="0"/>
              <a:t>As a tool for your business</a:t>
            </a:r>
          </a:p>
          <a:p>
            <a:endParaRPr lang="en-US" dirty="0"/>
          </a:p>
          <a:p>
            <a:endParaRPr lang="en-US" dirty="0"/>
          </a:p>
        </p:txBody>
      </p:sp>
    </p:spTree>
    <p:extLst>
      <p:ext uri="{BB962C8B-B14F-4D97-AF65-F5344CB8AC3E}">
        <p14:creationId xmlns:p14="http://schemas.microsoft.com/office/powerpoint/2010/main" val="1314855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5B888-E16D-C4D5-164C-BC632B322453}"/>
              </a:ext>
            </a:extLst>
          </p:cNvPr>
          <p:cNvSpPr>
            <a:spLocks noGrp="1"/>
          </p:cNvSpPr>
          <p:nvPr>
            <p:ph type="title"/>
          </p:nvPr>
        </p:nvSpPr>
        <p:spPr>
          <a:xfrm>
            <a:off x="1371600" y="685800"/>
            <a:ext cx="9601200" cy="1079938"/>
          </a:xfrm>
        </p:spPr>
        <p:txBody>
          <a:bodyPr>
            <a:normAutofit fontScale="90000"/>
          </a:bodyPr>
          <a:lstStyle/>
          <a:p>
            <a:r>
              <a:rPr lang="en-US" dirty="0"/>
              <a:t>Technology and Professional Competence </a:t>
            </a:r>
          </a:p>
        </p:txBody>
      </p:sp>
      <p:sp>
        <p:nvSpPr>
          <p:cNvPr id="3" name="Content Placeholder 2">
            <a:extLst>
              <a:ext uri="{FF2B5EF4-FFF2-40B4-BE49-F238E27FC236}">
                <a16:creationId xmlns:a16="http://schemas.microsoft.com/office/drawing/2014/main" id="{FE9BD915-B539-01CD-347C-BAB1B90049C0}"/>
              </a:ext>
            </a:extLst>
          </p:cNvPr>
          <p:cNvSpPr>
            <a:spLocks noGrp="1"/>
          </p:cNvSpPr>
          <p:nvPr>
            <p:ph idx="1"/>
          </p:nvPr>
        </p:nvSpPr>
        <p:spPr>
          <a:xfrm>
            <a:off x="1371600" y="2138856"/>
            <a:ext cx="9601200" cy="5906813"/>
          </a:xfrm>
        </p:spPr>
        <p:txBody>
          <a:bodyPr/>
          <a:lstStyle/>
          <a:p>
            <a:r>
              <a:rPr lang="en-US" sz="2000" b="1" dirty="0"/>
              <a:t>Rules of Professional Conduct - Competence</a:t>
            </a:r>
          </a:p>
          <a:p>
            <a:pPr algn="l"/>
            <a:r>
              <a:rPr lang="en-CA" b="1" i="0" u="none" strike="noStrike" dirty="0">
                <a:solidFill>
                  <a:srgbClr val="6A0032"/>
                </a:solidFill>
                <a:effectLst/>
                <a:latin typeface="Source Sans Pro" panose="020B0503030403020204" pitchFamily="34" charset="0"/>
              </a:rPr>
              <a:t>3.1-1</a:t>
            </a:r>
            <a:r>
              <a:rPr lang="en-CA" b="0" i="0" u="none" strike="noStrike" dirty="0">
                <a:solidFill>
                  <a:srgbClr val="505050"/>
                </a:solidFill>
                <a:effectLst/>
                <a:latin typeface="Source Sans Pro" panose="020B0503030403020204" pitchFamily="34" charset="0"/>
              </a:rPr>
              <a:t> In this rule,</a:t>
            </a:r>
          </a:p>
          <a:p>
            <a:pPr lvl="1"/>
            <a:r>
              <a:rPr lang="en-CA" b="0" i="0" u="none" strike="noStrike" dirty="0">
                <a:solidFill>
                  <a:srgbClr val="505050"/>
                </a:solidFill>
                <a:effectLst/>
                <a:latin typeface="Source Sans Pro" panose="020B0503030403020204" pitchFamily="34" charset="0"/>
              </a:rPr>
              <a:t>"competent lawyer" means a lawyer who has and applies relevant knowledge, skills and attributes in a manner appropriate to each matter undertaken on behalf of a client including…</a:t>
            </a:r>
          </a:p>
          <a:p>
            <a:pPr lvl="2"/>
            <a:r>
              <a:rPr lang="en-CA" b="0" i="0" u="none" strike="noStrike" dirty="0">
                <a:solidFill>
                  <a:srgbClr val="505050"/>
                </a:solidFill>
                <a:effectLst/>
                <a:latin typeface="Source Sans Pro" panose="020B0503030403020204" pitchFamily="34" charset="0"/>
              </a:rPr>
              <a:t>(e) performing all functions conscientiously, diligently, and in a timely and cost- effective manner;</a:t>
            </a:r>
          </a:p>
          <a:p>
            <a:pPr marL="0" indent="0">
              <a:buNone/>
            </a:pPr>
            <a:br>
              <a:rPr lang="en-CA" dirty="0"/>
            </a:br>
            <a:endParaRPr lang="en-CA" b="0" i="0" u="none" strike="noStrike" dirty="0">
              <a:solidFill>
                <a:srgbClr val="505050"/>
              </a:solidFill>
              <a:effectLst/>
              <a:latin typeface="Source Sans Pro" panose="020B0503030403020204" pitchFamily="34" charset="0"/>
            </a:endParaRPr>
          </a:p>
          <a:p>
            <a:endParaRPr lang="en-US" dirty="0"/>
          </a:p>
        </p:txBody>
      </p:sp>
    </p:spTree>
    <p:extLst>
      <p:ext uri="{BB962C8B-B14F-4D97-AF65-F5344CB8AC3E}">
        <p14:creationId xmlns:p14="http://schemas.microsoft.com/office/powerpoint/2010/main" val="699884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8921B-6134-9BD2-A53B-747A234F671E}"/>
              </a:ext>
            </a:extLst>
          </p:cNvPr>
          <p:cNvSpPr>
            <a:spLocks noGrp="1"/>
          </p:cNvSpPr>
          <p:nvPr>
            <p:ph type="title"/>
          </p:nvPr>
        </p:nvSpPr>
        <p:spPr>
          <a:xfrm>
            <a:off x="1371600" y="685800"/>
            <a:ext cx="9601200" cy="1195552"/>
          </a:xfrm>
        </p:spPr>
        <p:txBody>
          <a:bodyPr>
            <a:normAutofit fontScale="90000"/>
          </a:bodyPr>
          <a:lstStyle/>
          <a:p>
            <a:r>
              <a:rPr lang="en-US" dirty="0"/>
              <a:t>Technology and Professional Competence </a:t>
            </a:r>
          </a:p>
        </p:txBody>
      </p:sp>
      <p:sp>
        <p:nvSpPr>
          <p:cNvPr id="3" name="Content Placeholder 2">
            <a:extLst>
              <a:ext uri="{FF2B5EF4-FFF2-40B4-BE49-F238E27FC236}">
                <a16:creationId xmlns:a16="http://schemas.microsoft.com/office/drawing/2014/main" id="{8B57260D-A48A-AC83-BAF9-18A99B383AD3}"/>
              </a:ext>
            </a:extLst>
          </p:cNvPr>
          <p:cNvSpPr>
            <a:spLocks noGrp="1"/>
          </p:cNvSpPr>
          <p:nvPr>
            <p:ph idx="1"/>
          </p:nvPr>
        </p:nvSpPr>
        <p:spPr>
          <a:xfrm>
            <a:off x="1371600" y="1555531"/>
            <a:ext cx="9842938" cy="4813738"/>
          </a:xfrm>
        </p:spPr>
        <p:txBody>
          <a:bodyPr>
            <a:normAutofit fontScale="92500" lnSpcReduction="20000"/>
          </a:bodyPr>
          <a:lstStyle/>
          <a:p>
            <a:r>
              <a:rPr lang="en-US" sz="2000" b="1" dirty="0"/>
              <a:t>Rules of Professional Conduct - Competence</a:t>
            </a:r>
          </a:p>
          <a:p>
            <a:pPr algn="l"/>
            <a:r>
              <a:rPr lang="en-CA" b="1" i="0" u="none" strike="noStrike" dirty="0">
                <a:solidFill>
                  <a:srgbClr val="6A0032"/>
                </a:solidFill>
                <a:effectLst/>
                <a:latin typeface="Source Sans Pro" panose="020B0503030403020204" pitchFamily="34" charset="0"/>
              </a:rPr>
              <a:t>3.1-2:</a:t>
            </a:r>
            <a:r>
              <a:rPr lang="en-CA" b="0" i="0" u="none" strike="noStrike" dirty="0">
                <a:solidFill>
                  <a:srgbClr val="505050"/>
                </a:solidFill>
                <a:effectLst/>
                <a:latin typeface="Source Sans Pro" panose="020B0503030403020204" pitchFamily="34" charset="0"/>
              </a:rPr>
              <a:t> A lawyer shall perform any legal services undertaken on a client's behalf to the standard of a competent lawyer.</a:t>
            </a:r>
          </a:p>
          <a:p>
            <a:pPr lvl="1"/>
            <a:r>
              <a:rPr lang="en-CA" b="0" i="0" u="none" strike="noStrike" dirty="0">
                <a:solidFill>
                  <a:srgbClr val="505050"/>
                </a:solidFill>
                <a:effectLst/>
                <a:latin typeface="Source Sans Pro" panose="020B0503030403020204" pitchFamily="34" charset="0"/>
              </a:rPr>
              <a:t>Commentary: </a:t>
            </a:r>
          </a:p>
          <a:p>
            <a:pPr lvl="1"/>
            <a:r>
              <a:rPr lang="en-CA" b="0" i="0" u="none" strike="noStrike" dirty="0">
                <a:solidFill>
                  <a:srgbClr val="505050"/>
                </a:solidFill>
                <a:effectLst/>
                <a:latin typeface="Source Sans Pro" panose="020B0503030403020204" pitchFamily="34" charset="0"/>
              </a:rPr>
              <a:t>[4] In some circumstances, expertise in a particular field of law may be required; often the necessary degree of proficiency will be that of the general practitioner.</a:t>
            </a:r>
            <a:endParaRPr lang="en-CA" i="0" dirty="0">
              <a:solidFill>
                <a:srgbClr val="505050"/>
              </a:solidFill>
              <a:latin typeface="Source Sans Pro" panose="020B0503030403020204" pitchFamily="34" charset="0"/>
            </a:endParaRPr>
          </a:p>
          <a:p>
            <a:pPr lvl="2"/>
            <a:r>
              <a:rPr lang="en-CA" b="0" i="0" u="none" strike="noStrike" dirty="0">
                <a:solidFill>
                  <a:srgbClr val="505050"/>
                </a:solidFill>
                <a:effectLst/>
                <a:latin typeface="Source Sans Pro" panose="020B0503030403020204" pitchFamily="34" charset="0"/>
              </a:rPr>
              <a:t>[4A] To maintain the required level of competence, a lawyer should develop an understanding of, and ability to use, technology relevant to the nature and area of the lawyer’s practice and responsibilities. A lawyer should understand the benefits and risks associated with relevant technology, recognizing the lawyer’s duty to protect confidential information set out in section 3.3.</a:t>
            </a:r>
          </a:p>
          <a:p>
            <a:pPr lvl="2"/>
            <a:r>
              <a:rPr lang="en-CA" b="0" i="0" u="none" strike="noStrike" dirty="0">
                <a:solidFill>
                  <a:srgbClr val="505050"/>
                </a:solidFill>
                <a:effectLst/>
                <a:latin typeface="Source Sans Pro" panose="020B0503030403020204" pitchFamily="34" charset="0"/>
              </a:rPr>
              <a:t>[4B] The required level of technological competence will depend upon whether the use or understanding of technology is necessary to the nature and area of the lawyer’s practice and responsibilities and whether the relevant technology is reasonably available to the lawyer. In determining whether technology is reasonably available, consideration should be given to factors including:</a:t>
            </a:r>
          </a:p>
          <a:p>
            <a:pPr lvl="3"/>
            <a:r>
              <a:rPr lang="en-CA" b="0" i="0" u="none" strike="noStrike" dirty="0">
                <a:solidFill>
                  <a:srgbClr val="505050"/>
                </a:solidFill>
                <a:effectLst/>
                <a:latin typeface="Source Sans Pro" panose="020B0503030403020204" pitchFamily="34" charset="0"/>
              </a:rPr>
              <a:t>(a) The lawyer’s or law firm’s practice areas;</a:t>
            </a:r>
            <a:br>
              <a:rPr lang="en-CA" dirty="0"/>
            </a:br>
            <a:r>
              <a:rPr lang="en-CA" b="0" i="0" u="none" strike="noStrike" dirty="0">
                <a:solidFill>
                  <a:srgbClr val="505050"/>
                </a:solidFill>
                <a:effectLst/>
                <a:latin typeface="Source Sans Pro" panose="020B0503030403020204" pitchFamily="34" charset="0"/>
              </a:rPr>
              <a:t>(b) The geographic locations of the lawyer’s or firm’s practice; and</a:t>
            </a:r>
            <a:br>
              <a:rPr lang="en-CA" dirty="0"/>
            </a:br>
            <a:r>
              <a:rPr lang="en-CA" b="0" i="0" u="none" strike="noStrike" dirty="0">
                <a:solidFill>
                  <a:srgbClr val="505050"/>
                </a:solidFill>
                <a:effectLst/>
                <a:latin typeface="Source Sans Pro" panose="020B0503030403020204" pitchFamily="34" charset="0"/>
              </a:rPr>
              <a:t>(c) The requirements of clients.                                                                               </a:t>
            </a:r>
            <a:r>
              <a:rPr lang="en-CA" b="0" i="1" u="none" strike="noStrike" dirty="0">
                <a:solidFill>
                  <a:srgbClr val="505050"/>
                </a:solidFill>
                <a:effectLst/>
                <a:latin typeface="Source Sans Pro" panose="020B0503030403020204" pitchFamily="34" charset="0"/>
              </a:rPr>
              <a:t>[Amended - June 2022]</a:t>
            </a:r>
            <a:endParaRPr lang="en-CA" b="0" i="0" u="none" strike="noStrike" dirty="0">
              <a:solidFill>
                <a:srgbClr val="505050"/>
              </a:solidFill>
              <a:effectLst/>
              <a:latin typeface="Source Sans Pro" panose="020B0503030403020204" pitchFamily="34" charset="0"/>
            </a:endParaRPr>
          </a:p>
          <a:p>
            <a:pPr lvl="1"/>
            <a:endParaRPr lang="en-US" dirty="0"/>
          </a:p>
        </p:txBody>
      </p:sp>
    </p:spTree>
    <p:extLst>
      <p:ext uri="{BB962C8B-B14F-4D97-AF65-F5344CB8AC3E}">
        <p14:creationId xmlns:p14="http://schemas.microsoft.com/office/powerpoint/2010/main" val="1058028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8921B-6134-9BD2-A53B-747A234F671E}"/>
              </a:ext>
            </a:extLst>
          </p:cNvPr>
          <p:cNvSpPr>
            <a:spLocks noGrp="1"/>
          </p:cNvSpPr>
          <p:nvPr>
            <p:ph type="title"/>
          </p:nvPr>
        </p:nvSpPr>
        <p:spPr>
          <a:xfrm>
            <a:off x="1371600" y="685800"/>
            <a:ext cx="9601200" cy="1195552"/>
          </a:xfrm>
        </p:spPr>
        <p:txBody>
          <a:bodyPr>
            <a:normAutofit fontScale="90000"/>
          </a:bodyPr>
          <a:lstStyle/>
          <a:p>
            <a:r>
              <a:rPr lang="en-US" dirty="0"/>
              <a:t>Technology and Professional Competence </a:t>
            </a:r>
          </a:p>
        </p:txBody>
      </p:sp>
      <p:sp>
        <p:nvSpPr>
          <p:cNvPr id="3" name="Content Placeholder 2">
            <a:extLst>
              <a:ext uri="{FF2B5EF4-FFF2-40B4-BE49-F238E27FC236}">
                <a16:creationId xmlns:a16="http://schemas.microsoft.com/office/drawing/2014/main" id="{8B57260D-A48A-AC83-BAF9-18A99B383AD3}"/>
              </a:ext>
            </a:extLst>
          </p:cNvPr>
          <p:cNvSpPr>
            <a:spLocks noGrp="1"/>
          </p:cNvSpPr>
          <p:nvPr>
            <p:ph idx="1"/>
          </p:nvPr>
        </p:nvSpPr>
        <p:spPr>
          <a:xfrm>
            <a:off x="1371600" y="1524001"/>
            <a:ext cx="9842938" cy="5770178"/>
          </a:xfrm>
        </p:spPr>
        <p:txBody>
          <a:bodyPr>
            <a:normAutofit fontScale="70000" lnSpcReduction="20000"/>
          </a:bodyPr>
          <a:lstStyle/>
          <a:p>
            <a:r>
              <a:rPr lang="en-US" sz="2000" b="1" dirty="0"/>
              <a:t>Rules of Professional Conduct - Marketing and Making Legal Services Available</a:t>
            </a:r>
          </a:p>
          <a:p>
            <a:r>
              <a:rPr lang="en-CA" b="0" i="0" u="none" strike="noStrike" dirty="0">
                <a:solidFill>
                  <a:srgbClr val="000000"/>
                </a:solidFill>
                <a:effectLst/>
                <a:latin typeface="Source Sans Pro" panose="020B0503030403020204" pitchFamily="34" charset="0"/>
              </a:rPr>
              <a:t>Advertising by lawyers in various forms of electronic media, including web sites, network bulletin boards, and direct e-mail, are governed by the Rules: </a:t>
            </a:r>
            <a:endParaRPr lang="en-CA" b="0" i="1" u="sng" strike="noStrike" dirty="0">
              <a:solidFill>
                <a:srgbClr val="6A0032"/>
              </a:solidFill>
              <a:effectLst/>
              <a:latin typeface="Source Sans Pro" panose="020B0503030403020204" pitchFamily="34" charset="0"/>
            </a:endParaRPr>
          </a:p>
          <a:p>
            <a:pPr lvl="1"/>
            <a:r>
              <a:rPr lang="en-CA" b="0" i="0" u="none" strike="noStrike" dirty="0">
                <a:solidFill>
                  <a:srgbClr val="000000"/>
                </a:solidFill>
                <a:effectLst/>
                <a:latin typeface="Source Sans Pro" panose="020B0503030403020204" pitchFamily="34" charset="0"/>
              </a:rPr>
              <a:t>Section 4.1 Making Legal Services Available</a:t>
            </a:r>
          </a:p>
          <a:p>
            <a:pPr lvl="2"/>
            <a:r>
              <a:rPr lang="en-CA" b="1" i="0" u="none" strike="noStrike" dirty="0">
                <a:solidFill>
                  <a:srgbClr val="6A0032"/>
                </a:solidFill>
                <a:effectLst/>
                <a:latin typeface="Source Sans Pro" panose="020B0503030403020204" pitchFamily="34" charset="0"/>
              </a:rPr>
              <a:t>4.1-2</a:t>
            </a:r>
            <a:r>
              <a:rPr lang="en-CA" b="0" i="0" u="none" strike="noStrike" dirty="0">
                <a:solidFill>
                  <a:srgbClr val="505050"/>
                </a:solidFill>
                <a:effectLst/>
                <a:latin typeface="Source Sans Pro" panose="020B0503030403020204" pitchFamily="34" charset="0"/>
              </a:rPr>
              <a:t> In offering legal services, a lawyer shall not use means that</a:t>
            </a:r>
          </a:p>
          <a:p>
            <a:pPr lvl="3"/>
            <a:r>
              <a:rPr lang="en-CA" b="0" i="0" u="none" strike="noStrike" dirty="0">
                <a:solidFill>
                  <a:srgbClr val="505050"/>
                </a:solidFill>
                <a:effectLst/>
                <a:latin typeface="Source Sans Pro" panose="020B0503030403020204" pitchFamily="34" charset="0"/>
              </a:rPr>
              <a:t>(a) are false or misleading;</a:t>
            </a:r>
          </a:p>
          <a:p>
            <a:pPr lvl="3"/>
            <a:r>
              <a:rPr lang="en-CA" b="0" i="0" u="none" strike="noStrike" dirty="0">
                <a:solidFill>
                  <a:srgbClr val="505050"/>
                </a:solidFill>
                <a:effectLst/>
                <a:latin typeface="Source Sans Pro" panose="020B0503030403020204" pitchFamily="34" charset="0"/>
              </a:rPr>
              <a:t>(b) amount to coercion, duress, or harassment;</a:t>
            </a:r>
          </a:p>
          <a:p>
            <a:pPr lvl="3"/>
            <a:r>
              <a:rPr lang="en-CA" b="0" i="0" u="none" strike="noStrike" dirty="0">
                <a:solidFill>
                  <a:srgbClr val="505050"/>
                </a:solidFill>
                <a:effectLst/>
                <a:latin typeface="Source Sans Pro" panose="020B0503030403020204" pitchFamily="34" charset="0"/>
              </a:rPr>
              <a:t>(c) take advantage of a person who is vulnerable or who has suffered a traumatic experience and has not yet had a chance to recover;</a:t>
            </a:r>
          </a:p>
          <a:p>
            <a:pPr lvl="3"/>
            <a:r>
              <a:rPr lang="en-CA" b="0" i="0" u="none" strike="noStrike" dirty="0">
                <a:solidFill>
                  <a:srgbClr val="505050"/>
                </a:solidFill>
                <a:effectLst/>
                <a:latin typeface="Source Sans Pro" panose="020B0503030403020204" pitchFamily="34" charset="0"/>
              </a:rPr>
              <a:t>(d) are intended to influence a person who has retained another lawyer or paralegal for a particular matter to change that representative for that matter, unless the change is initiated by the person or that representative; or</a:t>
            </a:r>
          </a:p>
          <a:p>
            <a:pPr lvl="3"/>
            <a:r>
              <a:rPr lang="en-CA" b="0" i="0" u="none" strike="noStrike" dirty="0">
                <a:solidFill>
                  <a:srgbClr val="505050"/>
                </a:solidFill>
                <a:effectLst/>
                <a:latin typeface="Source Sans Pro" panose="020B0503030403020204" pitchFamily="34" charset="0"/>
              </a:rPr>
              <a:t>(e) otherwise bring the profession or the administration of justice into disrepute.</a:t>
            </a:r>
          </a:p>
          <a:p>
            <a:pPr lvl="2"/>
            <a:endParaRPr lang="en-CA" b="0" i="0" u="none" strike="noStrike" dirty="0">
              <a:solidFill>
                <a:srgbClr val="000000"/>
              </a:solidFill>
              <a:effectLst/>
              <a:latin typeface="Source Sans Pro" panose="020B0503030403020204" pitchFamily="34" charset="0"/>
            </a:endParaRPr>
          </a:p>
          <a:p>
            <a:pPr lvl="1"/>
            <a:r>
              <a:rPr lang="en-CA" b="0" i="0" u="none" strike="noStrike" dirty="0">
                <a:solidFill>
                  <a:srgbClr val="000000"/>
                </a:solidFill>
                <a:effectLst/>
                <a:latin typeface="Source Sans Pro" panose="020B0503030403020204" pitchFamily="34" charset="0"/>
              </a:rPr>
              <a:t> Section 4.2 Marketing</a:t>
            </a:r>
          </a:p>
          <a:p>
            <a:pPr lvl="2"/>
            <a:r>
              <a:rPr lang="en-CA" b="1" i="0" u="none" strike="noStrike" dirty="0">
                <a:solidFill>
                  <a:srgbClr val="6A0032"/>
                </a:solidFill>
                <a:effectLst/>
                <a:latin typeface="Source Sans Pro" panose="020B0503030403020204" pitchFamily="34" charset="0"/>
              </a:rPr>
              <a:t>4.2-1</a:t>
            </a:r>
            <a:r>
              <a:rPr lang="en-CA" b="0" i="0" u="none" strike="noStrike" dirty="0">
                <a:solidFill>
                  <a:srgbClr val="505050"/>
                </a:solidFill>
                <a:effectLst/>
                <a:latin typeface="Source Sans Pro" panose="020B0503030403020204" pitchFamily="34" charset="0"/>
              </a:rPr>
              <a:t> A lawyer may market legal services only if the marketing</a:t>
            </a:r>
          </a:p>
          <a:p>
            <a:pPr lvl="3"/>
            <a:r>
              <a:rPr lang="en-CA" b="0" i="0" u="none" strike="noStrike" dirty="0">
                <a:solidFill>
                  <a:srgbClr val="505050"/>
                </a:solidFill>
                <a:effectLst/>
                <a:latin typeface="Source Sans Pro" panose="020B0503030403020204" pitchFamily="34" charset="0"/>
              </a:rPr>
              <a:t>(a) is demonstrably true, accurate and verifiable;</a:t>
            </a:r>
          </a:p>
          <a:p>
            <a:pPr lvl="3"/>
            <a:r>
              <a:rPr lang="en-CA" b="0" i="0" u="none" strike="noStrike" dirty="0">
                <a:solidFill>
                  <a:srgbClr val="505050"/>
                </a:solidFill>
                <a:effectLst/>
                <a:latin typeface="Source Sans Pro" panose="020B0503030403020204" pitchFamily="34" charset="0"/>
              </a:rPr>
              <a:t>(b) is neither misleading, confusing, or deceptive, nor likely to mislead, confuse or deceive; and</a:t>
            </a:r>
          </a:p>
          <a:p>
            <a:pPr lvl="3"/>
            <a:r>
              <a:rPr lang="en-CA" b="0" i="0" u="none" strike="noStrike" dirty="0">
                <a:solidFill>
                  <a:srgbClr val="505050"/>
                </a:solidFill>
                <a:effectLst/>
                <a:latin typeface="Source Sans Pro" panose="020B0503030403020204" pitchFamily="34" charset="0"/>
              </a:rPr>
              <a:t>(c) is in the best interests of the public and is consistent with a high standard of professionalism.</a:t>
            </a:r>
          </a:p>
          <a:p>
            <a:pPr lvl="2"/>
            <a:endParaRPr lang="en-CA" b="0" i="0" u="none" strike="noStrike" dirty="0">
              <a:solidFill>
                <a:srgbClr val="000000"/>
              </a:solidFill>
              <a:effectLst/>
              <a:latin typeface="Source Sans Pro" panose="020B0503030403020204" pitchFamily="34" charset="0"/>
            </a:endParaRPr>
          </a:p>
          <a:p>
            <a:pPr lvl="1"/>
            <a:r>
              <a:rPr lang="en-CA" b="0" i="0" u="none" strike="noStrike" dirty="0">
                <a:solidFill>
                  <a:srgbClr val="000000"/>
                </a:solidFill>
                <a:effectLst/>
                <a:latin typeface="Source Sans Pro" panose="020B0503030403020204" pitchFamily="34" charset="0"/>
              </a:rPr>
              <a:t>Section 4.3 Advertising Nature of Practice</a:t>
            </a:r>
          </a:p>
          <a:p>
            <a:pPr lvl="2"/>
            <a:r>
              <a:rPr lang="en-CA" b="1" i="0" u="none" strike="noStrike" dirty="0">
                <a:solidFill>
                  <a:srgbClr val="6A0032"/>
                </a:solidFill>
                <a:effectLst/>
                <a:latin typeface="Source Sans Pro" panose="020B0503030403020204" pitchFamily="34" charset="0"/>
              </a:rPr>
              <a:t>4.3-1</a:t>
            </a:r>
            <a:r>
              <a:rPr lang="en-CA" b="0" i="0" u="none" strike="noStrike" dirty="0">
                <a:solidFill>
                  <a:srgbClr val="505050"/>
                </a:solidFill>
                <a:effectLst/>
                <a:latin typeface="Source Sans Pro" panose="020B0503030403020204" pitchFamily="34" charset="0"/>
              </a:rPr>
              <a:t> A lawyer shall not advertise that the lawyer is a specialist in a specified field unless the lawyer has been so certified by the Law Society.</a:t>
            </a:r>
            <a:endParaRPr lang="en-CA" b="0" i="0" u="none" strike="noStrike" dirty="0">
              <a:solidFill>
                <a:srgbClr val="000000"/>
              </a:solidFill>
              <a:effectLst/>
              <a:latin typeface="Source Sans Pro" panose="020B0503030403020204" pitchFamily="34" charset="0"/>
            </a:endParaRPr>
          </a:p>
          <a:p>
            <a:pPr marL="0" indent="0">
              <a:buNone/>
            </a:pPr>
            <a:br>
              <a:rPr lang="en-CA" dirty="0"/>
            </a:br>
            <a:endParaRPr lang="en-CA" b="0" i="0" u="none" strike="noStrike" dirty="0">
              <a:solidFill>
                <a:srgbClr val="505050"/>
              </a:solidFill>
              <a:effectLst/>
              <a:latin typeface="Source Sans Pro" panose="020B0503030403020204" pitchFamily="34" charset="0"/>
            </a:endParaRPr>
          </a:p>
          <a:p>
            <a:pPr lvl="1"/>
            <a:endParaRPr lang="en-US" dirty="0"/>
          </a:p>
        </p:txBody>
      </p:sp>
    </p:spTree>
    <p:extLst>
      <p:ext uri="{BB962C8B-B14F-4D97-AF65-F5344CB8AC3E}">
        <p14:creationId xmlns:p14="http://schemas.microsoft.com/office/powerpoint/2010/main" val="3502380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39884-FF1E-999F-9718-912BBBA14DE8}"/>
              </a:ext>
            </a:extLst>
          </p:cNvPr>
          <p:cNvSpPr>
            <a:spLocks noGrp="1"/>
          </p:cNvSpPr>
          <p:nvPr>
            <p:ph type="title"/>
          </p:nvPr>
        </p:nvSpPr>
        <p:spPr/>
        <p:txBody>
          <a:bodyPr>
            <a:normAutofit fontScale="90000"/>
          </a:bodyPr>
          <a:lstStyle/>
          <a:p>
            <a:r>
              <a:rPr lang="en-US" dirty="0"/>
              <a:t>Converting from paper based to paperless</a:t>
            </a:r>
            <a:br>
              <a:rPr lang="en-US" dirty="0"/>
            </a:br>
            <a:r>
              <a:rPr lang="en-US" dirty="0"/>
              <a:t>(or at least less paper)</a:t>
            </a:r>
          </a:p>
        </p:txBody>
      </p:sp>
      <p:sp>
        <p:nvSpPr>
          <p:cNvPr id="3" name="Content Placeholder 2">
            <a:extLst>
              <a:ext uri="{FF2B5EF4-FFF2-40B4-BE49-F238E27FC236}">
                <a16:creationId xmlns:a16="http://schemas.microsoft.com/office/drawing/2014/main" id="{0E21A23A-16F3-3043-81BE-5C1660030CB9}"/>
              </a:ext>
            </a:extLst>
          </p:cNvPr>
          <p:cNvSpPr>
            <a:spLocks noGrp="1"/>
          </p:cNvSpPr>
          <p:nvPr>
            <p:ph idx="1"/>
          </p:nvPr>
        </p:nvSpPr>
        <p:spPr>
          <a:xfrm>
            <a:off x="1371600" y="2171700"/>
            <a:ext cx="9601200" cy="2042948"/>
          </a:xfrm>
        </p:spPr>
        <p:txBody>
          <a:bodyPr/>
          <a:lstStyle/>
          <a:p>
            <a:r>
              <a:rPr lang="en-US" dirty="0"/>
              <a:t>Cloud-based options for family practices</a:t>
            </a:r>
          </a:p>
          <a:p>
            <a:r>
              <a:rPr lang="en-US" dirty="0"/>
              <a:t>Software for the paperless office</a:t>
            </a:r>
          </a:p>
          <a:p>
            <a:r>
              <a:rPr lang="en-US" dirty="0"/>
              <a:t>Devices for the paperless office</a:t>
            </a:r>
          </a:p>
        </p:txBody>
      </p:sp>
    </p:spTree>
    <p:extLst>
      <p:ext uri="{BB962C8B-B14F-4D97-AF65-F5344CB8AC3E}">
        <p14:creationId xmlns:p14="http://schemas.microsoft.com/office/powerpoint/2010/main" val="1906094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06A28-3302-01F3-8218-1E027118BBA6}"/>
              </a:ext>
            </a:extLst>
          </p:cNvPr>
          <p:cNvSpPr>
            <a:spLocks noGrp="1"/>
          </p:cNvSpPr>
          <p:nvPr>
            <p:ph type="title"/>
          </p:nvPr>
        </p:nvSpPr>
        <p:spPr>
          <a:xfrm>
            <a:off x="1371600" y="685800"/>
            <a:ext cx="9601200" cy="1006366"/>
          </a:xfrm>
        </p:spPr>
        <p:txBody>
          <a:bodyPr/>
          <a:lstStyle/>
          <a:p>
            <a:r>
              <a:rPr lang="en-US" dirty="0"/>
              <a:t>Benefits of a Paperless Office</a:t>
            </a:r>
          </a:p>
        </p:txBody>
      </p:sp>
      <p:sp>
        <p:nvSpPr>
          <p:cNvPr id="3" name="Content Placeholder 2">
            <a:extLst>
              <a:ext uri="{FF2B5EF4-FFF2-40B4-BE49-F238E27FC236}">
                <a16:creationId xmlns:a16="http://schemas.microsoft.com/office/drawing/2014/main" id="{4D55F34C-EDF5-BEB5-7F32-52542190D230}"/>
              </a:ext>
            </a:extLst>
          </p:cNvPr>
          <p:cNvSpPr>
            <a:spLocks noGrp="1"/>
          </p:cNvSpPr>
          <p:nvPr>
            <p:ph idx="1"/>
          </p:nvPr>
        </p:nvSpPr>
        <p:spPr>
          <a:xfrm>
            <a:off x="1371600" y="1692166"/>
            <a:ext cx="9601200" cy="4175234"/>
          </a:xfrm>
        </p:spPr>
        <p:txBody>
          <a:bodyPr/>
          <a:lstStyle/>
          <a:p>
            <a:r>
              <a:rPr lang="en-US" dirty="0"/>
              <a:t>Environmentally friendly</a:t>
            </a:r>
          </a:p>
          <a:p>
            <a:r>
              <a:rPr lang="en-US" dirty="0"/>
              <a:t>Reduce Costs</a:t>
            </a:r>
          </a:p>
          <a:p>
            <a:r>
              <a:rPr lang="en-US" dirty="0"/>
              <a:t>Improved Organization</a:t>
            </a:r>
          </a:p>
          <a:p>
            <a:r>
              <a:rPr lang="en-US" dirty="0"/>
              <a:t>Improved Accessibility</a:t>
            </a:r>
          </a:p>
          <a:p>
            <a:r>
              <a:rPr lang="en-US" dirty="0"/>
              <a:t>Improved Collaboration</a:t>
            </a:r>
          </a:p>
        </p:txBody>
      </p:sp>
    </p:spTree>
    <p:extLst>
      <p:ext uri="{BB962C8B-B14F-4D97-AF65-F5344CB8AC3E}">
        <p14:creationId xmlns:p14="http://schemas.microsoft.com/office/powerpoint/2010/main" val="3609886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32E80-0778-3239-A796-7B113A2A5130}"/>
              </a:ext>
            </a:extLst>
          </p:cNvPr>
          <p:cNvSpPr>
            <a:spLocks noGrp="1"/>
          </p:cNvSpPr>
          <p:nvPr>
            <p:ph type="title"/>
          </p:nvPr>
        </p:nvSpPr>
        <p:spPr/>
        <p:txBody>
          <a:bodyPr/>
          <a:lstStyle/>
          <a:p>
            <a:r>
              <a:rPr lang="en-US" dirty="0"/>
              <a:t>Cloud-based options</a:t>
            </a:r>
          </a:p>
        </p:txBody>
      </p:sp>
      <p:sp>
        <p:nvSpPr>
          <p:cNvPr id="3" name="Content Placeholder 2">
            <a:extLst>
              <a:ext uri="{FF2B5EF4-FFF2-40B4-BE49-F238E27FC236}">
                <a16:creationId xmlns:a16="http://schemas.microsoft.com/office/drawing/2014/main" id="{1B34FBE5-D75C-73C8-B87B-C0D654F25F4B}"/>
              </a:ext>
            </a:extLst>
          </p:cNvPr>
          <p:cNvSpPr>
            <a:spLocks noGrp="1"/>
          </p:cNvSpPr>
          <p:nvPr>
            <p:ph idx="1"/>
          </p:nvPr>
        </p:nvSpPr>
        <p:spPr>
          <a:xfrm>
            <a:off x="1371600" y="1387364"/>
            <a:ext cx="9601200" cy="5318235"/>
          </a:xfrm>
        </p:spPr>
        <p:txBody>
          <a:bodyPr>
            <a:normAutofit/>
          </a:bodyPr>
          <a:lstStyle/>
          <a:p>
            <a:r>
              <a:rPr lang="en-US" dirty="0"/>
              <a:t>Practice Management Software</a:t>
            </a:r>
          </a:p>
          <a:p>
            <a:pPr lvl="1"/>
            <a:r>
              <a:rPr lang="en-US" dirty="0"/>
              <a:t>Clio</a:t>
            </a:r>
          </a:p>
          <a:p>
            <a:pPr lvl="1"/>
            <a:r>
              <a:rPr lang="en-US" dirty="0" err="1"/>
              <a:t>Cosmolex</a:t>
            </a:r>
            <a:r>
              <a:rPr lang="en-US" dirty="0"/>
              <a:t> </a:t>
            </a:r>
          </a:p>
          <a:p>
            <a:pPr lvl="1"/>
            <a:r>
              <a:rPr lang="en-US" dirty="0" err="1"/>
              <a:t>ULaw</a:t>
            </a:r>
            <a:r>
              <a:rPr lang="en-US" dirty="0"/>
              <a:t> </a:t>
            </a:r>
          </a:p>
          <a:p>
            <a:r>
              <a:rPr lang="en-US" dirty="0"/>
              <a:t>File Storage Software</a:t>
            </a:r>
          </a:p>
          <a:p>
            <a:pPr lvl="1"/>
            <a:r>
              <a:rPr lang="en-US" dirty="0"/>
              <a:t>OneDrive</a:t>
            </a:r>
          </a:p>
          <a:p>
            <a:pPr lvl="1"/>
            <a:r>
              <a:rPr lang="en-US" dirty="0"/>
              <a:t>iCloud</a:t>
            </a:r>
          </a:p>
          <a:p>
            <a:pPr lvl="1"/>
            <a:r>
              <a:rPr lang="en-US" dirty="0"/>
              <a:t>Sync</a:t>
            </a:r>
          </a:p>
          <a:p>
            <a:pPr lvl="2"/>
            <a:r>
              <a:rPr lang="en-US" dirty="0"/>
              <a:t>Back up your files!</a:t>
            </a:r>
          </a:p>
          <a:p>
            <a:r>
              <a:rPr lang="en-US" dirty="0"/>
              <a:t>Family Practice Software</a:t>
            </a:r>
          </a:p>
          <a:p>
            <a:pPr lvl="1"/>
            <a:r>
              <a:rPr lang="en-US" dirty="0" err="1"/>
              <a:t>Divorcemate</a:t>
            </a:r>
            <a:r>
              <a:rPr lang="en-US" dirty="0"/>
              <a:t> Cloud</a:t>
            </a:r>
          </a:p>
          <a:p>
            <a:pPr lvl="1"/>
            <a:r>
              <a:rPr lang="en-US" dirty="0"/>
              <a:t>LEAP</a:t>
            </a:r>
          </a:p>
          <a:p>
            <a:pPr lvl="1"/>
            <a:r>
              <a:rPr lang="en-US" dirty="0" err="1"/>
              <a:t>Divorcepath</a:t>
            </a:r>
            <a:endParaRPr lang="en-US" dirty="0"/>
          </a:p>
          <a:p>
            <a:pPr lvl="1"/>
            <a:endParaRPr lang="en-US" dirty="0"/>
          </a:p>
          <a:p>
            <a:pPr lvl="1"/>
            <a:endParaRPr lang="en-US" dirty="0"/>
          </a:p>
        </p:txBody>
      </p:sp>
    </p:spTree>
    <p:extLst>
      <p:ext uri="{BB962C8B-B14F-4D97-AF65-F5344CB8AC3E}">
        <p14:creationId xmlns:p14="http://schemas.microsoft.com/office/powerpoint/2010/main" val="5798081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F2481-1F38-7058-4331-0059D52D0437}"/>
              </a:ext>
            </a:extLst>
          </p:cNvPr>
          <p:cNvSpPr>
            <a:spLocks noGrp="1"/>
          </p:cNvSpPr>
          <p:nvPr>
            <p:ph type="title"/>
          </p:nvPr>
        </p:nvSpPr>
        <p:spPr/>
        <p:txBody>
          <a:bodyPr/>
          <a:lstStyle/>
          <a:p>
            <a:r>
              <a:rPr lang="en-US" dirty="0"/>
              <a:t>Software and Services for the Paperless Office</a:t>
            </a:r>
          </a:p>
        </p:txBody>
      </p:sp>
      <p:sp>
        <p:nvSpPr>
          <p:cNvPr id="3" name="Content Placeholder 2">
            <a:extLst>
              <a:ext uri="{FF2B5EF4-FFF2-40B4-BE49-F238E27FC236}">
                <a16:creationId xmlns:a16="http://schemas.microsoft.com/office/drawing/2014/main" id="{ACF907F2-5A50-0EE5-4806-0C1CF8A8F782}"/>
              </a:ext>
            </a:extLst>
          </p:cNvPr>
          <p:cNvSpPr>
            <a:spLocks noGrp="1"/>
          </p:cNvSpPr>
          <p:nvPr>
            <p:ph idx="1"/>
          </p:nvPr>
        </p:nvSpPr>
        <p:spPr>
          <a:xfrm>
            <a:off x="1371600" y="2285999"/>
            <a:ext cx="9601200" cy="4083269"/>
          </a:xfrm>
        </p:spPr>
        <p:txBody>
          <a:bodyPr>
            <a:normAutofit/>
          </a:bodyPr>
          <a:lstStyle/>
          <a:p>
            <a:r>
              <a:rPr lang="en-US" dirty="0"/>
              <a:t>Paperless docketing </a:t>
            </a:r>
          </a:p>
          <a:p>
            <a:r>
              <a:rPr lang="en-US" dirty="0"/>
              <a:t>Digital signing</a:t>
            </a:r>
          </a:p>
          <a:p>
            <a:pPr lvl="1"/>
            <a:r>
              <a:rPr lang="en-US" dirty="0"/>
              <a:t>In-app singing for correspondence </a:t>
            </a:r>
          </a:p>
          <a:p>
            <a:pPr lvl="1"/>
            <a:r>
              <a:rPr lang="en-US" dirty="0"/>
              <a:t>E-signatures to send to clients and others </a:t>
            </a:r>
          </a:p>
          <a:p>
            <a:pPr lvl="2"/>
            <a:r>
              <a:rPr lang="en-US" dirty="0" err="1"/>
              <a:t>Docusign</a:t>
            </a:r>
            <a:r>
              <a:rPr lang="en-US" dirty="0"/>
              <a:t> </a:t>
            </a:r>
          </a:p>
          <a:p>
            <a:pPr lvl="2"/>
            <a:r>
              <a:rPr lang="en-US" dirty="0"/>
              <a:t>Hello sign</a:t>
            </a:r>
          </a:p>
          <a:p>
            <a:pPr lvl="2"/>
            <a:r>
              <a:rPr lang="en-US" dirty="0"/>
              <a:t>Adobe Sign</a:t>
            </a:r>
          </a:p>
          <a:p>
            <a:r>
              <a:rPr lang="en-US" dirty="0"/>
              <a:t>E-fax services</a:t>
            </a:r>
          </a:p>
          <a:p>
            <a:r>
              <a:rPr lang="en-US" dirty="0"/>
              <a:t>Apps for tracking expenses</a:t>
            </a:r>
          </a:p>
          <a:p>
            <a:r>
              <a:rPr lang="en-US" dirty="0"/>
              <a:t>PDF Editors</a:t>
            </a:r>
          </a:p>
          <a:p>
            <a:endParaRPr lang="en-US" dirty="0"/>
          </a:p>
        </p:txBody>
      </p:sp>
    </p:spTree>
    <p:extLst>
      <p:ext uri="{BB962C8B-B14F-4D97-AF65-F5344CB8AC3E}">
        <p14:creationId xmlns:p14="http://schemas.microsoft.com/office/powerpoint/2010/main" val="269857687"/>
      </p:ext>
    </p:extLst>
  </p:cSld>
  <p:clrMapOvr>
    <a:masterClrMapping/>
  </p:clrMapOvr>
</p:sld>
</file>

<file path=ppt/theme/theme1.xml><?xml version="1.0" encoding="utf-8"?>
<a:theme xmlns:a="http://schemas.openxmlformats.org/drawingml/2006/main" name="Crop">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{696E1897-D9B9-DD41-8410-D68AD526C664}tf10001072</Template>
  <TotalTime>152</TotalTime>
  <Words>1083</Words>
  <Application>Microsoft Macintosh PowerPoint</Application>
  <PresentationFormat>Widescreen</PresentationFormat>
  <Paragraphs>154</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Franklin Gothic Book</vt:lpstr>
      <vt:lpstr>Source Sans Pro</vt:lpstr>
      <vt:lpstr>Crop</vt:lpstr>
      <vt:lpstr>Technology and family law</vt:lpstr>
      <vt:lpstr>Agenda </vt:lpstr>
      <vt:lpstr>Technology and Professional Competence </vt:lpstr>
      <vt:lpstr>Technology and Professional Competence </vt:lpstr>
      <vt:lpstr>Technology and Professional Competence </vt:lpstr>
      <vt:lpstr>Converting from paper based to paperless (or at least less paper)</vt:lpstr>
      <vt:lpstr>Benefits of a Paperless Office</vt:lpstr>
      <vt:lpstr>Cloud-based options</vt:lpstr>
      <vt:lpstr>Software and Services for the Paperless Office</vt:lpstr>
      <vt:lpstr>Devices for the Paperless Office</vt:lpstr>
      <vt:lpstr>Connecting Virtually</vt:lpstr>
      <vt:lpstr>Connecting with Clients</vt:lpstr>
      <vt:lpstr>Connecting with Colleagues  </vt:lpstr>
      <vt:lpstr>Connecting with Dispute Resolution Professionals</vt:lpstr>
      <vt:lpstr>The Benefits of Social Media for your Practice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Technology and family law</dc:title>
  <dc:creator>info@jpr-law.ca</dc:creator>
  <cp:lastModifiedBy>info@jpr-law.ca</cp:lastModifiedBy>
  <cp:revision>12</cp:revision>
  <dcterms:created xsi:type="dcterms:W3CDTF">2022-10-18T01:21:27Z</dcterms:created>
  <dcterms:modified xsi:type="dcterms:W3CDTF">2022-10-18T13:51:21Z</dcterms:modified>
</cp:coreProperties>
</file>