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4"/>
    <p:sldMasterId id="2147483696" r:id="rId5"/>
  </p:sldMasterIdLst>
  <p:notesMasterIdLst>
    <p:notesMasterId r:id="rId17"/>
  </p:notesMasterIdLst>
  <p:handoutMasterIdLst>
    <p:handoutMasterId r:id="rId18"/>
  </p:handoutMasterIdLst>
  <p:sldIdLst>
    <p:sldId id="256" r:id="rId6"/>
    <p:sldId id="294" r:id="rId7"/>
    <p:sldId id="257" r:id="rId8"/>
    <p:sldId id="335" r:id="rId9"/>
    <p:sldId id="274" r:id="rId10"/>
    <p:sldId id="342" r:id="rId11"/>
    <p:sldId id="343" r:id="rId12"/>
    <p:sldId id="327" r:id="rId13"/>
    <p:sldId id="341" r:id="rId14"/>
    <p:sldId id="340" r:id="rId15"/>
    <p:sldId id="320" r:id="rId16"/>
  </p:sldIdLst>
  <p:sldSz cx="12192000" cy="6858000"/>
  <p:notesSz cx="6997700" cy="92837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93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9E9EC"/>
    <a:srgbClr val="C38569"/>
    <a:srgbClr val="FFCD32"/>
    <a:srgbClr val="FFD9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2161" autoAdjust="0"/>
    <p:restoredTop sz="83881" autoAdjust="0"/>
  </p:normalViewPr>
  <p:slideViewPr>
    <p:cSldViewPr snapToGrid="0" showGuides="1">
      <p:cViewPr varScale="1">
        <p:scale>
          <a:sx n="89" d="100"/>
          <a:sy n="89" d="100"/>
        </p:scale>
        <p:origin x="44" y="576"/>
      </p:cViewPr>
      <p:guideLst>
        <p:guide orient="horz" pos="293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microsoft.com/office/2016/11/relationships/changesInfo" Target="changesInfos/changesInfo1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cDonald, Sarah" userId="dc8b0a85-2e5e-4c5c-840d-39e94b49de23" providerId="ADAL" clId="{EFDD80E6-99D1-4D27-95E8-85B071EE796A}"/>
    <pc:docChg chg="modSld">
      <pc:chgData name="McDonald, Sarah" userId="dc8b0a85-2e5e-4c5c-840d-39e94b49de23" providerId="ADAL" clId="{EFDD80E6-99D1-4D27-95E8-85B071EE796A}" dt="2022-10-05T01:18:04.229" v="11" actId="20577"/>
      <pc:docMkLst>
        <pc:docMk/>
      </pc:docMkLst>
      <pc:sldChg chg="modSp mod">
        <pc:chgData name="McDonald, Sarah" userId="dc8b0a85-2e5e-4c5c-840d-39e94b49de23" providerId="ADAL" clId="{EFDD80E6-99D1-4D27-95E8-85B071EE796A}" dt="2022-10-05T01:17:53.455" v="5" actId="20577"/>
        <pc:sldMkLst>
          <pc:docMk/>
          <pc:sldMk cId="2837858018" sldId="256"/>
        </pc:sldMkLst>
        <pc:spChg chg="mod">
          <ac:chgData name="McDonald, Sarah" userId="dc8b0a85-2e5e-4c5c-840d-39e94b49de23" providerId="ADAL" clId="{EFDD80E6-99D1-4D27-95E8-85B071EE796A}" dt="2022-10-05T01:17:53.455" v="5" actId="20577"/>
          <ac:spMkLst>
            <pc:docMk/>
            <pc:sldMk cId="2837858018" sldId="256"/>
            <ac:spMk id="2" creationId="{00000000-0000-0000-0000-000000000000}"/>
          </ac:spMkLst>
        </pc:spChg>
      </pc:sldChg>
      <pc:sldChg chg="modSp mod">
        <pc:chgData name="McDonald, Sarah" userId="dc8b0a85-2e5e-4c5c-840d-39e94b49de23" providerId="ADAL" clId="{EFDD80E6-99D1-4D27-95E8-85B071EE796A}" dt="2022-10-05T01:18:04.229" v="11" actId="20577"/>
        <pc:sldMkLst>
          <pc:docMk/>
          <pc:sldMk cId="2930230798" sldId="320"/>
        </pc:sldMkLst>
        <pc:spChg chg="mod">
          <ac:chgData name="McDonald, Sarah" userId="dc8b0a85-2e5e-4c5c-840d-39e94b49de23" providerId="ADAL" clId="{EFDD80E6-99D1-4D27-95E8-85B071EE796A}" dt="2022-10-05T01:18:04.229" v="11" actId="20577"/>
          <ac:spMkLst>
            <pc:docMk/>
            <pc:sldMk cId="2930230798" sldId="320"/>
            <ac:spMk id="3" creationId="{FE11DB46-5320-4A72-B64D-C5A8C086908B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945300-CF9F-44F9-A36F-76F9C0E09B13}" type="datetimeFigureOut">
              <a:rPr lang="en-CA" smtClean="0"/>
              <a:t>2022-10-04</a:t>
            </a:fld>
            <a:endParaRPr lang="en-C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63988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FA28B6-6E08-46C2-B568-A50EBD7EDB80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27364501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63988" y="0"/>
            <a:ext cx="3032125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F7BE01-F117-4EC5-8144-B59FCE3425F6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2788" y="1160463"/>
            <a:ext cx="5572125" cy="3133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CA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0088" y="4467225"/>
            <a:ext cx="5597525" cy="36560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C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C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63988" y="8818563"/>
            <a:ext cx="3032125" cy="46513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509719C-DB3D-4224-B092-2121C5064DD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4096358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200150" lvl="1" indent="-742950">
              <a:lnSpc>
                <a:spcPct val="120000"/>
              </a:lnSpc>
              <a:buAutoNum type="arabicPeriod"/>
            </a:pPr>
            <a:r>
              <a:rPr lang="fr-CA" sz="3600" dirty="0"/>
              <a:t>Law Society Obligations</a:t>
            </a:r>
          </a:p>
          <a:p>
            <a:pPr marL="1200150" lvl="1" indent="-742950">
              <a:lnSpc>
                <a:spcPct val="120000"/>
              </a:lnSpc>
              <a:buAutoNum type="arabicPeriod"/>
            </a:pPr>
            <a:r>
              <a:rPr lang="fr-CA" sz="3600" dirty="0"/>
              <a:t>Types of </a:t>
            </a:r>
            <a:r>
              <a:rPr lang="fr-CA" sz="3600" dirty="0" err="1"/>
              <a:t>Fraud</a:t>
            </a:r>
            <a:r>
              <a:rPr lang="fr-CA" sz="3600" dirty="0"/>
              <a:t> &amp; </a:t>
            </a:r>
            <a:r>
              <a:rPr lang="fr-CA" sz="3600" dirty="0" err="1"/>
              <a:t>Red</a:t>
            </a:r>
            <a:r>
              <a:rPr lang="fr-CA" sz="3600" dirty="0"/>
              <a:t> Flags</a:t>
            </a:r>
          </a:p>
          <a:p>
            <a:pPr marL="1200150" lvl="1" indent="-742950">
              <a:lnSpc>
                <a:spcPct val="120000"/>
              </a:lnSpc>
              <a:buAutoNum type="arabicPeriod"/>
            </a:pPr>
            <a:r>
              <a:rPr lang="fr-CA" sz="3600" dirty="0" err="1"/>
              <a:t>Fraud</a:t>
            </a:r>
            <a:r>
              <a:rPr lang="fr-CA" sz="3600" dirty="0"/>
              <a:t> </a:t>
            </a:r>
            <a:r>
              <a:rPr lang="fr-CA" sz="3600" dirty="0" err="1"/>
              <a:t>Prevention</a:t>
            </a:r>
            <a:r>
              <a:rPr lang="fr-CA" sz="3600" dirty="0"/>
              <a:t> Tips</a:t>
            </a:r>
          </a:p>
          <a:p>
            <a:pPr marL="1200150" lvl="1" indent="-742950">
              <a:lnSpc>
                <a:spcPct val="120000"/>
              </a:lnSpc>
              <a:buAutoNum type="arabicPeriod"/>
            </a:pPr>
            <a:r>
              <a:rPr lang="fr-CA" sz="3600" dirty="0" err="1"/>
              <a:t>Private</a:t>
            </a:r>
            <a:r>
              <a:rPr lang="fr-CA" sz="3600" dirty="0"/>
              <a:t> </a:t>
            </a:r>
            <a:r>
              <a:rPr lang="fr-CA" sz="3600" dirty="0" err="1"/>
              <a:t>Lenders</a:t>
            </a:r>
            <a:endParaRPr lang="fr-CA" sz="3600" dirty="0"/>
          </a:p>
          <a:p>
            <a:pPr marL="1200150" lvl="1" indent="-742950">
              <a:lnSpc>
                <a:spcPct val="120000"/>
              </a:lnSpc>
              <a:buFontTx/>
              <a:buAutoNum type="arabicPeriod"/>
            </a:pPr>
            <a:r>
              <a:rPr lang="fr-CA" sz="3600" dirty="0" err="1"/>
              <a:t>Title</a:t>
            </a:r>
            <a:r>
              <a:rPr lang="fr-CA" sz="3600" dirty="0"/>
              <a:t> </a:t>
            </a:r>
            <a:r>
              <a:rPr lang="fr-CA" sz="3600" dirty="0" err="1"/>
              <a:t>Insurance</a:t>
            </a:r>
            <a:r>
              <a:rPr lang="fr-CA" sz="3600" dirty="0"/>
              <a:t> </a:t>
            </a:r>
            <a:r>
              <a:rPr lang="fr-CA" sz="3600" dirty="0" err="1"/>
              <a:t>Fraud</a:t>
            </a:r>
            <a:r>
              <a:rPr lang="fr-CA" sz="3600" dirty="0"/>
              <a:t> </a:t>
            </a:r>
            <a:r>
              <a:rPr lang="fr-CA" sz="3600" dirty="0" err="1"/>
              <a:t>Coverage</a:t>
            </a:r>
            <a:endParaRPr lang="fr-CA" sz="3600" dirty="0"/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719C-DB3D-4224-B092-2121C5064DDA}" type="slidenum">
              <a:rPr lang="en-CA" smtClean="0"/>
              <a:t>3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6544671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200" b="1" i="1" dirty="0">
                <a:latin typeface="Lato"/>
              </a:rPr>
              <a:t>Identity fraud may be committed by someone the victim knows.</a:t>
            </a:r>
          </a:p>
          <a:p>
            <a:endParaRPr lang="en-CA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719C-DB3D-4224-B092-2121C5064DDA}" type="slidenum">
              <a:rPr lang="en-CA" smtClean="0"/>
              <a:t>5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816981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60000" lvl="1">
              <a:lnSpc>
                <a:spcPct val="100000"/>
              </a:lnSpc>
              <a:spcAft>
                <a:spcPts val="600"/>
              </a:spcAft>
            </a:pPr>
            <a:endParaRPr lang="en-CA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509719C-DB3D-4224-B092-2121C5064DDA}" type="slidenum">
              <a:rPr lang="en-CA" smtClean="0"/>
              <a:t>8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64276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4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5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.png"/><Relationship Id="rId4" Type="http://schemas.openxmlformats.org/officeDocument/2006/relationships/image" Target="../media/image4.png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8.png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0.png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5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1.png"/><Relationship Id="rId5" Type="http://schemas.openxmlformats.org/officeDocument/2006/relationships/image" Target="../media/image1.png"/><Relationship Id="rId4" Type="http://schemas.openxmlformats.org/officeDocument/2006/relationships/image" Target="../media/image5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00" y="288672"/>
            <a:ext cx="10515600" cy="888824"/>
          </a:xfrm>
        </p:spPr>
        <p:txBody>
          <a:bodyPr>
            <a:normAutofit/>
          </a:bodyPr>
          <a:lstStyle>
            <a:lvl1pPr>
              <a:defRPr sz="4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pt_ctic-0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443" r="25841" b="-71407"/>
          <a:stretch/>
        </p:blipFill>
        <p:spPr>
          <a:xfrm>
            <a:off x="-14906" y="1216838"/>
            <a:ext cx="5480042" cy="288260"/>
          </a:xfrm>
          <a:prstGeom prst="rect">
            <a:avLst/>
          </a:prstGeom>
        </p:spPr>
      </p:pic>
      <p:pic>
        <p:nvPicPr>
          <p:cNvPr id="8" name="Picture 7" descr="ppt_ctic-04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-62644" b="-21349"/>
          <a:stretch/>
        </p:blipFill>
        <p:spPr>
          <a:xfrm>
            <a:off x="6242441" y="6395663"/>
            <a:ext cx="5953264" cy="2299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50408" y="6360479"/>
            <a:ext cx="4220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DB428-61D8-5B45-BCC7-C9E2762E6B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9" y="6095158"/>
            <a:ext cx="1047485" cy="882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3" y="6407770"/>
            <a:ext cx="249644" cy="252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88" y="1234974"/>
            <a:ext cx="249644" cy="252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525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67"/>
            <a:ext cx="12328605" cy="41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16194" r="14731" b="20637"/>
          <a:stretch/>
        </p:blipFill>
        <p:spPr>
          <a:xfrm>
            <a:off x="259430" y="102074"/>
            <a:ext cx="1639511" cy="136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10" y="1897787"/>
            <a:ext cx="2959295" cy="29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404852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67"/>
            <a:ext cx="12328605" cy="41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16194" r="14731" b="20637"/>
          <a:stretch/>
        </p:blipFill>
        <p:spPr>
          <a:xfrm>
            <a:off x="259430" y="102074"/>
            <a:ext cx="1639511" cy="136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8233" r="10021" b="19876"/>
          <a:stretch/>
        </p:blipFill>
        <p:spPr>
          <a:xfrm>
            <a:off x="187135" y="1879500"/>
            <a:ext cx="407261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3821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67"/>
            <a:ext cx="12328605" cy="41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16194" r="14731" b="20637"/>
          <a:stretch/>
        </p:blipFill>
        <p:spPr>
          <a:xfrm>
            <a:off x="259430" y="102074"/>
            <a:ext cx="163951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826843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00" y="288672"/>
            <a:ext cx="10515600" cy="888824"/>
          </a:xfrm>
        </p:spPr>
        <p:txBody>
          <a:bodyPr>
            <a:normAutofit/>
          </a:bodyPr>
          <a:lstStyle>
            <a:lvl1pPr>
              <a:defRPr sz="4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pt_ctic-0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443" r="25841" b="-71407"/>
          <a:stretch/>
        </p:blipFill>
        <p:spPr>
          <a:xfrm>
            <a:off x="-14903" y="1216838"/>
            <a:ext cx="5480042" cy="288260"/>
          </a:xfrm>
          <a:prstGeom prst="rect">
            <a:avLst/>
          </a:prstGeom>
        </p:spPr>
      </p:pic>
      <p:pic>
        <p:nvPicPr>
          <p:cNvPr id="8" name="Picture 7" descr="ppt_ctic-04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-62644" b="-21349"/>
          <a:stretch/>
        </p:blipFill>
        <p:spPr>
          <a:xfrm>
            <a:off x="6242441" y="6395663"/>
            <a:ext cx="5953264" cy="2299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50408" y="6360485"/>
            <a:ext cx="4220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DB428-61D8-5B45-BCC7-C9E2762E6B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79" y="6095164"/>
            <a:ext cx="1047485" cy="8827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666505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00" y="288672"/>
            <a:ext cx="10515600" cy="888824"/>
          </a:xfrm>
        </p:spPr>
        <p:txBody>
          <a:bodyPr>
            <a:normAutofit/>
          </a:bodyPr>
          <a:lstStyle>
            <a:lvl1pPr>
              <a:defRPr sz="4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ppt_ctic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443" r="25841" b="-71407"/>
          <a:stretch/>
        </p:blipFill>
        <p:spPr>
          <a:xfrm>
            <a:off x="-14903" y="1216838"/>
            <a:ext cx="5480042" cy="288260"/>
          </a:xfrm>
          <a:prstGeom prst="rect">
            <a:avLst/>
          </a:prstGeom>
        </p:spPr>
      </p:pic>
      <p:pic>
        <p:nvPicPr>
          <p:cNvPr id="8" name="Picture 7" descr="ppt_ctic-04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-62644" b="-21349"/>
          <a:stretch/>
        </p:blipFill>
        <p:spPr>
          <a:xfrm>
            <a:off x="6242441" y="6395663"/>
            <a:ext cx="5953264" cy="2299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50408" y="6360485"/>
            <a:ext cx="4220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DB428-61D8-5B45-BCC7-C9E2762E6B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5" y="6095164"/>
            <a:ext cx="1047485" cy="882707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5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5"/>
              </a:buBlip>
              <a:defRPr/>
            </a:lvl4pPr>
            <a:lvl5pPr marL="2057400" indent="-228600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5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5"/>
              </a:buBlip>
              <a:defRPr/>
            </a:lvl4pPr>
            <a:lvl5pPr marL="2057400" indent="-228600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5868982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73"/>
            <a:ext cx="12328605" cy="41721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7" y="1749725"/>
            <a:ext cx="6011869" cy="3776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" y="-507"/>
            <a:ext cx="1472134" cy="14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918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73"/>
            <a:ext cx="12328605" cy="417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" y="-507"/>
            <a:ext cx="1472134" cy="14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78096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73"/>
            <a:ext cx="12328605" cy="417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" y="-507"/>
            <a:ext cx="1472134" cy="1472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67" y="1967688"/>
            <a:ext cx="4441744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281719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73"/>
            <a:ext cx="12328605" cy="417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" y="-507"/>
            <a:ext cx="1472134" cy="14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387052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00" y="288672"/>
            <a:ext cx="10515600" cy="888824"/>
          </a:xfrm>
        </p:spPr>
        <p:txBody>
          <a:bodyPr>
            <a:normAutofit/>
          </a:bodyPr>
          <a:lstStyle>
            <a:lvl1pPr>
              <a:defRPr sz="4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pt_ctic-0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443" r="25841" b="-71407"/>
          <a:stretch/>
        </p:blipFill>
        <p:spPr>
          <a:xfrm>
            <a:off x="-14903" y="1216838"/>
            <a:ext cx="5480042" cy="288260"/>
          </a:xfrm>
          <a:prstGeom prst="rect">
            <a:avLst/>
          </a:prstGeom>
        </p:spPr>
      </p:pic>
      <p:pic>
        <p:nvPicPr>
          <p:cNvPr id="8" name="Picture 7" descr="ppt_ctic-04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-62644" b="-21349"/>
          <a:stretch/>
        </p:blipFill>
        <p:spPr>
          <a:xfrm>
            <a:off x="6242441" y="6395663"/>
            <a:ext cx="5953264" cy="2299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50408" y="6360485"/>
            <a:ext cx="4220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DB428-61D8-5B45-BCC7-C9E2762E6B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6" y="6407776"/>
            <a:ext cx="249644" cy="252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91" y="1234980"/>
            <a:ext cx="249644" cy="252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6" y="5932249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64881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00" y="288672"/>
            <a:ext cx="10515600" cy="888824"/>
          </a:xfrm>
        </p:spPr>
        <p:txBody>
          <a:bodyPr>
            <a:normAutofit/>
          </a:bodyPr>
          <a:lstStyle>
            <a:lvl1pPr>
              <a:defRPr sz="4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ppt_ctic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443" r="25841" b="-71407"/>
          <a:stretch/>
        </p:blipFill>
        <p:spPr>
          <a:xfrm>
            <a:off x="-14906" y="1216838"/>
            <a:ext cx="5480042" cy="288260"/>
          </a:xfrm>
          <a:prstGeom prst="rect">
            <a:avLst/>
          </a:prstGeom>
        </p:spPr>
      </p:pic>
      <p:pic>
        <p:nvPicPr>
          <p:cNvPr id="8" name="Picture 7" descr="ppt_ctic-04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-62644" b="-21349"/>
          <a:stretch/>
        </p:blipFill>
        <p:spPr>
          <a:xfrm>
            <a:off x="6242441" y="6395663"/>
            <a:ext cx="5953264" cy="2299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50408" y="6360479"/>
            <a:ext cx="4220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DB428-61D8-5B45-BCC7-C9E2762E6B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45" y="6095158"/>
            <a:ext cx="1047485" cy="88270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3" y="6407770"/>
            <a:ext cx="249644" cy="252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88" y="1234974"/>
            <a:ext cx="249644" cy="252983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6"/>
              </a:buBlip>
              <a:defRPr/>
            </a:lvl2pPr>
            <a:lvl3pPr marL="1143000" indent="-228600">
              <a:buFontTx/>
              <a:buBlip>
                <a:blip r:embed="rId6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6"/>
              </a:buBlip>
              <a:defRPr/>
            </a:lvl2pPr>
            <a:lvl3pPr marL="1143000" indent="-228600">
              <a:buFontTx/>
              <a:buBlip>
                <a:blip r:embed="rId6"/>
              </a:buBlip>
              <a:defRPr/>
            </a:lvl3pPr>
            <a:lvl4pPr marL="1600200" indent="-228600">
              <a:buFontTx/>
              <a:buBlip>
                <a:blip r:embed="rId6"/>
              </a:buBlip>
              <a:defRPr/>
            </a:lvl4pPr>
            <a:lvl5pPr marL="2057400" indent="-228600">
              <a:buFontTx/>
              <a:buBlip>
                <a:blip r:embed="rId6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31178440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00" y="288672"/>
            <a:ext cx="10515600" cy="888824"/>
          </a:xfrm>
        </p:spPr>
        <p:txBody>
          <a:bodyPr>
            <a:normAutofit/>
          </a:bodyPr>
          <a:lstStyle>
            <a:lvl1pPr>
              <a:defRPr sz="4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ppt_ctic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443" r="25841" b="-71407"/>
          <a:stretch/>
        </p:blipFill>
        <p:spPr>
          <a:xfrm>
            <a:off x="-14903" y="1216838"/>
            <a:ext cx="5480042" cy="288260"/>
          </a:xfrm>
          <a:prstGeom prst="rect">
            <a:avLst/>
          </a:prstGeom>
        </p:spPr>
      </p:pic>
      <p:pic>
        <p:nvPicPr>
          <p:cNvPr id="8" name="Picture 7" descr="ppt_ctic-04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-62644" b="-21349"/>
          <a:stretch/>
        </p:blipFill>
        <p:spPr>
          <a:xfrm>
            <a:off x="6242441" y="6395663"/>
            <a:ext cx="5953264" cy="2299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50408" y="6360485"/>
            <a:ext cx="4220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DB428-61D8-5B45-BCC7-C9E2762E6BEA}" type="slidenum">
              <a:rPr lang="en-US" smtClean="0">
                <a:solidFill>
                  <a:prstClr val="black"/>
                </a:solidFill>
              </a:rPr>
              <a:pPr/>
              <a:t>‹#›</a:t>
            </a:fld>
            <a:endParaRPr lang="en-US" dirty="0">
              <a:solidFill>
                <a:prstClr val="black"/>
              </a:solidFill>
            </a:endParaRP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6" y="6407776"/>
            <a:ext cx="249644" cy="252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91" y="1234980"/>
            <a:ext cx="249644" cy="252983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9791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39791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5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5"/>
              </a:buBlip>
              <a:defRPr/>
            </a:lvl4pPr>
            <a:lvl5pPr marL="2057400" indent="-228600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5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5"/>
              </a:buBlip>
              <a:defRPr/>
            </a:lvl4pPr>
            <a:lvl5pPr marL="2057400" indent="-228600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6" y="5932249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695094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73"/>
            <a:ext cx="12328605" cy="41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16194" r="14731" b="20637"/>
          <a:stretch/>
        </p:blipFill>
        <p:spPr>
          <a:xfrm>
            <a:off x="259433" y="102074"/>
            <a:ext cx="1639511" cy="136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61" y="1633690"/>
            <a:ext cx="5498027" cy="3746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10" y="1897793"/>
            <a:ext cx="2959295" cy="29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848638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73"/>
            <a:ext cx="12328605" cy="41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16194" r="14731" b="20637"/>
          <a:stretch/>
        </p:blipFill>
        <p:spPr>
          <a:xfrm>
            <a:off x="259433" y="102074"/>
            <a:ext cx="1639511" cy="13680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10" y="1897793"/>
            <a:ext cx="2959295" cy="29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4932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73"/>
            <a:ext cx="12328605" cy="41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16194" r="14731" b="20637"/>
          <a:stretch/>
        </p:blipFill>
        <p:spPr>
          <a:xfrm>
            <a:off x="259433" y="102074"/>
            <a:ext cx="1639511" cy="13680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92" t="18233" r="10021" b="19876"/>
          <a:stretch/>
        </p:blipFill>
        <p:spPr>
          <a:xfrm>
            <a:off x="187135" y="1879500"/>
            <a:ext cx="4072610" cy="33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47599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73"/>
            <a:ext cx="12328605" cy="41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16194" r="14731" b="20637"/>
          <a:stretch/>
        </p:blipFill>
        <p:spPr>
          <a:xfrm>
            <a:off x="259433" y="102074"/>
            <a:ext cx="1639511" cy="136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070219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3201" y="6415466"/>
            <a:ext cx="2223911" cy="39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22052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67"/>
            <a:ext cx="12328605" cy="4172121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94" y="1749725"/>
            <a:ext cx="6011869" cy="3776664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" y="-507"/>
            <a:ext cx="1472134" cy="147213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66" y="1898788"/>
            <a:ext cx="3267365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642477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67"/>
            <a:ext cx="12328605" cy="417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" y="-507"/>
            <a:ext cx="1472134" cy="147213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3466" y="1898788"/>
            <a:ext cx="3267365" cy="327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963188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67"/>
            <a:ext cx="12328605" cy="417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" y="-507"/>
            <a:ext cx="1472134" cy="1472134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0567" y="1967688"/>
            <a:ext cx="4441744" cy="374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247689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Page Brea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67"/>
            <a:ext cx="12328605" cy="417212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070" y="-507"/>
            <a:ext cx="1472134" cy="147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4061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00" y="288672"/>
            <a:ext cx="10515600" cy="888824"/>
          </a:xfrm>
        </p:spPr>
        <p:txBody>
          <a:bodyPr>
            <a:normAutofit/>
          </a:bodyPr>
          <a:lstStyle>
            <a:lvl1pPr>
              <a:defRPr sz="4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marL="0" indent="0">
              <a:buFontTx/>
              <a:buNone/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>
              <a:buFontTx/>
              <a:buBlip>
                <a:blip r:embed="rId2"/>
              </a:buBlip>
              <a:defRPr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7" name="Picture 6" descr="ppt_ctic-02.png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443" r="25841" b="-71407"/>
          <a:stretch/>
        </p:blipFill>
        <p:spPr>
          <a:xfrm>
            <a:off x="-14906" y="1216838"/>
            <a:ext cx="5480042" cy="288260"/>
          </a:xfrm>
          <a:prstGeom prst="rect">
            <a:avLst/>
          </a:prstGeom>
        </p:spPr>
      </p:pic>
      <p:pic>
        <p:nvPicPr>
          <p:cNvPr id="8" name="Picture 7" descr="ppt_ctic-04.png"/>
          <p:cNvPicPr>
            <a:picLocks noChangeAspect="1"/>
          </p:cNvPicPr>
          <p:nvPr userDrawn="1"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-62644" b="-21349"/>
          <a:stretch/>
        </p:blipFill>
        <p:spPr>
          <a:xfrm>
            <a:off x="6242441" y="6395663"/>
            <a:ext cx="5953264" cy="2299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50408" y="6360479"/>
            <a:ext cx="4220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DB428-61D8-5B45-BCC7-C9E2762E6B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3" y="6407770"/>
            <a:ext cx="249644" cy="252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88" y="1234974"/>
            <a:ext cx="249644" cy="252983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3" y="5932249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9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2500" y="288672"/>
            <a:ext cx="10515600" cy="888824"/>
          </a:xfrm>
        </p:spPr>
        <p:txBody>
          <a:bodyPr>
            <a:normAutofit/>
          </a:bodyPr>
          <a:lstStyle>
            <a:lvl1pPr>
              <a:defRPr sz="440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7" name="Picture 6" descr="ppt_ctic-02.png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t="-65443" r="25841" b="-71407"/>
          <a:stretch/>
        </p:blipFill>
        <p:spPr>
          <a:xfrm>
            <a:off x="-14906" y="1216838"/>
            <a:ext cx="5480042" cy="288260"/>
          </a:xfrm>
          <a:prstGeom prst="rect">
            <a:avLst/>
          </a:prstGeom>
        </p:spPr>
      </p:pic>
      <p:pic>
        <p:nvPicPr>
          <p:cNvPr id="8" name="Picture 7" descr="ppt_ctic-04.png"/>
          <p:cNvPicPr>
            <a:picLocks noChangeAspect="1"/>
          </p:cNvPicPr>
          <p:nvPr userDrawn="1"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00" t="-62644" b="-21349"/>
          <a:stretch/>
        </p:blipFill>
        <p:spPr>
          <a:xfrm>
            <a:off x="6242441" y="6395663"/>
            <a:ext cx="5953264" cy="229906"/>
          </a:xfrm>
          <a:prstGeom prst="rect">
            <a:avLst/>
          </a:prstGeom>
        </p:spPr>
      </p:pic>
      <p:sp>
        <p:nvSpPr>
          <p:cNvPr id="9" name="Slide Number Placeholder 5"/>
          <p:cNvSpPr txBox="1">
            <a:spLocks/>
          </p:cNvSpPr>
          <p:nvPr userDrawn="1"/>
        </p:nvSpPr>
        <p:spPr>
          <a:xfrm>
            <a:off x="11050408" y="6360479"/>
            <a:ext cx="422056" cy="365125"/>
          </a:xfrm>
          <a:prstGeom prst="rect">
            <a:avLst/>
          </a:prstGeom>
          <a:solidFill>
            <a:schemeClr val="bg1"/>
          </a:solidFill>
          <a:ln>
            <a:solidFill>
              <a:schemeClr val="tx1">
                <a:alpha val="50000"/>
              </a:schemeClr>
            </a:solidFill>
          </a:ln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b="1" kern="1200">
                <a:solidFill>
                  <a:schemeClr val="tx1"/>
                </a:solidFill>
                <a:latin typeface="Lato Medium"/>
                <a:ea typeface="+mn-ea"/>
                <a:cs typeface="Lato Medium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C82DB428-61D8-5B45-BCC7-C9E2762E6BEA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8053" y="6407770"/>
            <a:ext cx="249644" cy="25298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0988" y="1234974"/>
            <a:ext cx="249644" cy="252983"/>
          </a:xfrm>
          <a:prstGeom prst="rect">
            <a:avLst/>
          </a:prstGeom>
        </p:spPr>
      </p:pic>
      <p:sp>
        <p:nvSpPr>
          <p:cNvPr id="11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5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5"/>
              </a:buBlip>
              <a:defRPr/>
            </a:lvl4pPr>
            <a:lvl5pPr marL="2057400" indent="-228600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3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0">
                <a:latin typeface="Lato Heavy" panose="020F0502020204030203" pitchFamily="34" charset="0"/>
                <a:ea typeface="Lato Heavy" panose="020F0502020204030203" pitchFamily="34" charset="0"/>
                <a:cs typeface="Lato Heavy" panose="020F0502020204030203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4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>
            <a:lvl1pPr marL="0" indent="0">
              <a:buNone/>
              <a:defRPr/>
            </a:lvl1pPr>
            <a:lvl2pPr marL="685800" indent="-228600">
              <a:buFontTx/>
              <a:buBlip>
                <a:blip r:embed="rId5"/>
              </a:buBlip>
              <a:defRPr/>
            </a:lvl2pPr>
            <a:lvl3pPr marL="1143000" indent="-228600">
              <a:buFontTx/>
              <a:buBlip>
                <a:blip r:embed="rId5"/>
              </a:buBlip>
              <a:defRPr/>
            </a:lvl3pPr>
            <a:lvl4pPr marL="1600200" indent="-228600">
              <a:buFontTx/>
              <a:buBlip>
                <a:blip r:embed="rId5"/>
              </a:buBlip>
              <a:defRPr/>
            </a:lvl4pPr>
            <a:lvl5pPr marL="2057400" indent="-228600">
              <a:buFontTx/>
              <a:buBlip>
                <a:blip r:embed="rId5"/>
              </a:buBlip>
              <a:defRPr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7" name="Picture 16"/>
          <p:cNvPicPr>
            <a:picLocks noChangeAspect="1"/>
          </p:cNvPicPr>
          <p:nvPr userDrawn="1"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753" y="5932249"/>
            <a:ext cx="1116000" cy="111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21231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0" y="1539567"/>
            <a:ext cx="12328605" cy="4172121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563" t="16194" r="14731" b="20637"/>
          <a:stretch/>
        </p:blipFill>
        <p:spPr>
          <a:xfrm>
            <a:off x="259430" y="102074"/>
            <a:ext cx="1639511" cy="136800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958" y="1633688"/>
            <a:ext cx="5498027" cy="374638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9910" y="1897787"/>
            <a:ext cx="2959295" cy="296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348911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799">
          <p15:clr>
            <a:srgbClr val="FBAE40"/>
          </p15:clr>
        </p15:guide>
        <p15:guide id="2" pos="167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slideLayout" Target="../slideLayouts/slideLayout25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D031-8350-43AA-BBC7-FBA754F94A53}" type="datetimeFigureOut">
              <a:rPr lang="en-CA" smtClean="0"/>
              <a:t>2022-10-03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EF0F-15C7-4B54-992D-C05E0E74339A}" type="slidenum">
              <a:rPr lang="en-CA" smtClean="0"/>
              <a:t>‹#›</a:t>
            </a:fld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555338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87" r:id="rId2"/>
    <p:sldLayoutId id="2147483685" r:id="rId3"/>
    <p:sldLayoutId id="2147483686" r:id="rId4"/>
    <p:sldLayoutId id="2147483688" r:id="rId5"/>
    <p:sldLayoutId id="2147483694" r:id="rId6"/>
    <p:sldLayoutId id="2147483689" r:id="rId7"/>
    <p:sldLayoutId id="2147483690" r:id="rId8"/>
    <p:sldLayoutId id="2147483691" r:id="rId9"/>
    <p:sldLayoutId id="2147483692" r:id="rId10"/>
    <p:sldLayoutId id="2147483693" r:id="rId11"/>
    <p:sldLayoutId id="2147483695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9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10D031-8350-43AA-BBC7-FBA754F94A53}" type="datetimeFigureOut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2022-10-03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1" y="6356356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62EF0F-15C7-4B54-992D-C05E0E74339A}" type="slidenum">
              <a:rPr lang="en-CA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CA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2095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5113" y="5875882"/>
            <a:ext cx="1153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Lato Black"/>
              </a:rPr>
              <a:t>FRAUD AND RESIDENTIAL TITLE INSURANCE FOR COLLOQUIUM 2022</a:t>
            </a:r>
          </a:p>
        </p:txBody>
      </p:sp>
    </p:spTree>
    <p:extLst>
      <p:ext uri="{BB962C8B-B14F-4D97-AF65-F5344CB8AC3E}">
        <p14:creationId xmlns:p14="http://schemas.microsoft.com/office/powerpoint/2010/main" val="28378580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Contact Us!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393031" y="1898345"/>
            <a:ext cx="9511529" cy="537089"/>
          </a:xfrm>
        </p:spPr>
        <p:txBody>
          <a:bodyPr>
            <a:normAutofit/>
          </a:bodyPr>
          <a:lstStyle/>
          <a:p>
            <a:r>
              <a:rPr lang="en-CA" sz="1600" b="1" dirty="0"/>
              <a:t>Sarah McDonald| North GTA &amp; Northern Ontario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493044" y="2527318"/>
            <a:ext cx="8838317" cy="1063334"/>
          </a:xfrm>
        </p:spPr>
        <p:txBody>
          <a:bodyPr/>
          <a:lstStyle/>
          <a:p>
            <a:r>
              <a:rPr lang="en-US" sz="1800" dirty="0"/>
              <a:t>Phone: 1 (888) 220-0514 </a:t>
            </a:r>
            <a:br>
              <a:rPr lang="en-US" sz="1800" dirty="0"/>
            </a:br>
            <a:r>
              <a:rPr lang="en-US" sz="1800" dirty="0"/>
              <a:t>e-mail: smcdonald@ctt.com </a:t>
            </a:r>
            <a:endParaRPr lang="en-CA" sz="1800" dirty="0"/>
          </a:p>
        </p:txBody>
      </p:sp>
      <p:pic>
        <p:nvPicPr>
          <p:cNvPr id="5124" name="Picture 4" descr="Sarah McDonal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0045" y="3058985"/>
            <a:ext cx="2857500" cy="2857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415869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FE11DB46-5320-4A72-B64D-C5A8C086908B}"/>
              </a:ext>
            </a:extLst>
          </p:cNvPr>
          <p:cNvSpPr txBox="1"/>
          <p:nvPr/>
        </p:nvSpPr>
        <p:spPr>
          <a:xfrm>
            <a:off x="265113" y="5875882"/>
            <a:ext cx="1153594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CA" sz="2400" b="1" dirty="0">
                <a:latin typeface="Lato Black"/>
              </a:rPr>
              <a:t>FRAUD AND RESIDENTIAL TITLE INSURANCE </a:t>
            </a:r>
            <a:r>
              <a:rPr lang="en-CA" sz="2400" b="1">
                <a:latin typeface="Lato Black"/>
              </a:rPr>
              <a:t>FOR COLLOQUIUM 2022</a:t>
            </a:r>
            <a:endParaRPr lang="en-CA" sz="2400" b="1" dirty="0">
              <a:latin typeface="Lato Black"/>
            </a:endParaRPr>
          </a:p>
        </p:txBody>
      </p:sp>
    </p:spTree>
    <p:extLst>
      <p:ext uri="{BB962C8B-B14F-4D97-AF65-F5344CB8AC3E}">
        <p14:creationId xmlns:p14="http://schemas.microsoft.com/office/powerpoint/2010/main" val="29302307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007" y="288672"/>
            <a:ext cx="10515600" cy="888824"/>
          </a:xfrm>
        </p:spPr>
        <p:txBody>
          <a:bodyPr>
            <a:normAutofit/>
          </a:bodyPr>
          <a:lstStyle/>
          <a:p>
            <a:r>
              <a:rPr lang="en-CA" sz="4000" dirty="0"/>
              <a:t>Law Society Obligations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0" lvl="1" indent="0">
              <a:buNone/>
            </a:pPr>
            <a:endParaRPr lang="fr-CA" sz="4800" dirty="0"/>
          </a:p>
          <a:p>
            <a:endParaRPr lang="en-CA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990600" y="1978025"/>
            <a:ext cx="913110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Tx/>
              <a:buNone/>
              <a:defRPr sz="2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4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20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Tx/>
              <a:buBlip>
                <a:blip r:embed="rId2"/>
              </a:buBlip>
              <a:defRPr sz="1800" kern="1200">
                <a:solidFill>
                  <a:schemeClr val="tx1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0" lvl="1" indent="0">
              <a:buFontTx/>
              <a:buNone/>
            </a:pPr>
            <a:endParaRPr lang="fr-CA" sz="3600" b="1" i="1" dirty="0"/>
          </a:p>
          <a:p>
            <a:pPr marL="457200" lvl="1" indent="0">
              <a:buFontTx/>
              <a:buNone/>
            </a:pPr>
            <a:endParaRPr lang="fr-CA" sz="3600" b="1" i="1" dirty="0"/>
          </a:p>
          <a:p>
            <a:pPr marL="457200" lvl="1" indent="0">
              <a:buFontTx/>
              <a:buNone/>
            </a:pPr>
            <a:r>
              <a:rPr lang="fr-CA" sz="3600" b="1" i="1" dirty="0"/>
              <a:t>You are </a:t>
            </a:r>
            <a:r>
              <a:rPr lang="fr-CA" sz="3600" b="1" i="1" dirty="0" err="1"/>
              <a:t>required</a:t>
            </a:r>
            <a:r>
              <a:rPr lang="fr-CA" sz="3600" b="1" i="1" dirty="0"/>
              <a:t> by the </a:t>
            </a:r>
            <a:r>
              <a:rPr lang="fr-CA" sz="3600" b="1" i="1" dirty="0" err="1"/>
              <a:t>rules</a:t>
            </a:r>
            <a:r>
              <a:rPr lang="fr-CA" sz="3600" b="1" i="1" dirty="0"/>
              <a:t> of </a:t>
            </a:r>
            <a:r>
              <a:rPr lang="fr-CA" sz="3600" b="1" i="1" dirty="0" err="1"/>
              <a:t>professional</a:t>
            </a:r>
            <a:r>
              <a:rPr lang="fr-CA" sz="3600" b="1" i="1" dirty="0"/>
              <a:t> </a:t>
            </a:r>
            <a:r>
              <a:rPr lang="fr-CA" sz="3600" b="1" i="1" dirty="0" err="1"/>
              <a:t>conduct</a:t>
            </a:r>
            <a:r>
              <a:rPr lang="fr-CA" sz="3600" b="1" i="1" dirty="0"/>
              <a:t> to </a:t>
            </a:r>
            <a:r>
              <a:rPr lang="fr-CA" sz="3600" b="1" i="1" dirty="0" err="1"/>
              <a:t>be</a:t>
            </a:r>
            <a:r>
              <a:rPr lang="fr-CA" sz="3600" b="1" i="1" dirty="0"/>
              <a:t> on </a:t>
            </a:r>
            <a:r>
              <a:rPr lang="fr-CA" sz="3600" b="1" i="1" dirty="0" err="1"/>
              <a:t>guard</a:t>
            </a:r>
            <a:r>
              <a:rPr lang="fr-CA" sz="3600" b="1" i="1" dirty="0"/>
              <a:t> </a:t>
            </a:r>
            <a:r>
              <a:rPr lang="fr-CA" sz="3600" b="1" i="1" dirty="0" err="1"/>
              <a:t>against</a:t>
            </a:r>
            <a:r>
              <a:rPr lang="fr-CA" sz="3600" b="1" i="1" dirty="0"/>
              <a:t> </a:t>
            </a:r>
            <a:r>
              <a:rPr lang="fr-CA" sz="3600" b="1" i="1" dirty="0" err="1"/>
              <a:t>fraud</a:t>
            </a:r>
            <a:r>
              <a:rPr lang="fr-CA" sz="3600" b="1" i="1" dirty="0"/>
              <a:t>.</a:t>
            </a:r>
          </a:p>
          <a:p>
            <a:pPr marL="457200" lvl="1" indent="0">
              <a:buFontTx/>
              <a:buNone/>
            </a:pPr>
            <a:endParaRPr lang="fr-CA" sz="3600" b="1" i="1" dirty="0"/>
          </a:p>
          <a:p>
            <a:pPr marL="457200" lvl="1" indent="0">
              <a:buFontTx/>
              <a:buNone/>
            </a:pPr>
            <a:endParaRPr lang="fr-CA" sz="3600" b="1" i="1" dirty="0"/>
          </a:p>
          <a:p>
            <a:endParaRPr lang="en-CA" dirty="0"/>
          </a:p>
        </p:txBody>
      </p:sp>
    </p:spTree>
    <p:extLst>
      <p:ext uri="{BB962C8B-B14F-4D97-AF65-F5344CB8AC3E}">
        <p14:creationId xmlns:p14="http://schemas.microsoft.com/office/powerpoint/2010/main" val="8292122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CA" dirty="0"/>
              <a:t>Agenda</a:t>
            </a:r>
          </a:p>
        </p:txBody>
      </p:sp>
      <p:pic>
        <p:nvPicPr>
          <p:cNvPr id="1026" name="Picture 2" descr="Agenda Stock photography - agenda png download - 960*649 - Free ...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6334" y="2062293"/>
            <a:ext cx="4876800" cy="3295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35466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There is no silver bullet to stop fraudsters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06"/>
          <a:stretch/>
        </p:blipFill>
        <p:spPr bwMode="auto">
          <a:xfrm>
            <a:off x="2198688" y="7004"/>
            <a:ext cx="7794625" cy="68509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694748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473864"/>
            <a:ext cx="7357403" cy="3523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1" name="Rectangle 10"/>
          <p:cNvSpPr/>
          <p:nvPr/>
        </p:nvSpPr>
        <p:spPr>
          <a:xfrm>
            <a:off x="4822875" y="3231258"/>
            <a:ext cx="7357403" cy="3523957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146" name="Picture 2" descr="How to Protect Yourself From Family Fraud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5728" y="473864"/>
            <a:ext cx="5860544" cy="5768008"/>
          </a:xfrm>
          <a:prstGeom prst="rect">
            <a:avLst/>
          </a:prstGeom>
          <a:solidFill>
            <a:srgbClr val="000000">
              <a:shade val="95000"/>
            </a:srgbClr>
          </a:solidFill>
          <a:ln w="444500" cap="sq">
            <a:solidFill>
              <a:srgbClr val="000000"/>
            </a:solidFill>
            <a:miter lim="800000"/>
          </a:ln>
          <a:effectLst>
            <a:outerShdw blurRad="254000" dist="190500" dir="2700000" sy="90000" algn="bl" rotWithShape="0">
              <a:srgbClr val="000000">
                <a:alpha val="4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967634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384"/>
            <a:ext cx="10515600" cy="888824"/>
          </a:xfrm>
        </p:spPr>
        <p:txBody>
          <a:bodyPr>
            <a:normAutofit/>
          </a:bodyPr>
          <a:lstStyle/>
          <a:p>
            <a:r>
              <a:rPr lang="en-CA" sz="4000" dirty="0"/>
              <a:t>Fraud Claim</a:t>
            </a:r>
            <a:endParaRPr lang="en-US" sz="4000" dirty="0"/>
          </a:p>
        </p:txBody>
      </p:sp>
      <p:pic>
        <p:nvPicPr>
          <p:cNvPr id="2052" name="Picture 4" descr="5 Ways for Authorities to Deal with Gambling Addiction">
            <a:extLst>
              <a:ext uri="{FF2B5EF4-FFF2-40B4-BE49-F238E27FC236}">
                <a16:creationId xmlns:a16="http://schemas.microsoft.com/office/drawing/2014/main" id="{16C5AAE1-DB58-440D-8B91-368125BA63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5056" y="1685032"/>
            <a:ext cx="7481887" cy="42085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1613664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0384"/>
            <a:ext cx="10515600" cy="888824"/>
          </a:xfrm>
        </p:spPr>
        <p:txBody>
          <a:bodyPr>
            <a:normAutofit/>
          </a:bodyPr>
          <a:lstStyle/>
          <a:p>
            <a:r>
              <a:rPr lang="en-CA" sz="4000" dirty="0"/>
              <a:t>Vendor Impersonation</a:t>
            </a:r>
            <a:endParaRPr lang="en-US" sz="4000" dirty="0"/>
          </a:p>
        </p:txBody>
      </p:sp>
      <p:pic>
        <p:nvPicPr>
          <p:cNvPr id="2050" name="Picture 2" descr="How soon can you sell a house after buying it in Ontario? | Canadian Real  Estate Wealth">
            <a:extLst>
              <a:ext uri="{FF2B5EF4-FFF2-40B4-BE49-F238E27FC236}">
                <a16:creationId xmlns:a16="http://schemas.microsoft.com/office/drawing/2014/main" id="{EDF30B12-FA56-4698-9FE9-462BE645E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7461" y="1659321"/>
            <a:ext cx="6788944" cy="4525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Connector: Elbow 3">
            <a:extLst>
              <a:ext uri="{FF2B5EF4-FFF2-40B4-BE49-F238E27FC236}">
                <a16:creationId xmlns:a16="http://schemas.microsoft.com/office/drawing/2014/main" id="{F602C50A-C09D-4631-9CA7-8A56CF7D2F05}"/>
              </a:ext>
            </a:extLst>
          </p:cNvPr>
          <p:cNvCxnSpPr>
            <a:cxnSpLocks/>
          </p:cNvCxnSpPr>
          <p:nvPr/>
        </p:nvCxnSpPr>
        <p:spPr>
          <a:xfrm rot="5400000" flipH="1" flipV="1">
            <a:off x="5597984" y="628666"/>
            <a:ext cx="1331786" cy="335755"/>
          </a:xfrm>
          <a:prstGeom prst="bentConnector3">
            <a:avLst/>
          </a:prstGeom>
          <a:ln w="76200">
            <a:solidFill>
              <a:srgbClr val="FF0000"/>
            </a:solidFill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579370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276060"/>
            <a:ext cx="10515600" cy="888824"/>
          </a:xfrm>
        </p:spPr>
        <p:txBody>
          <a:bodyPr>
            <a:normAutofit/>
          </a:bodyPr>
          <a:lstStyle/>
          <a:p>
            <a:r>
              <a:rPr lang="en-CA" sz="3600" dirty="0"/>
              <a:t>ID Verification</a:t>
            </a:r>
          </a:p>
        </p:txBody>
      </p:sp>
      <p:pic>
        <p:nvPicPr>
          <p:cNvPr id="5122" name="Picture 2" descr="What is CEO fraud and how can I identify it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6825" y="1690576"/>
            <a:ext cx="6760146" cy="4506764"/>
          </a:xfrm>
          <a:prstGeom prst="roundRect">
            <a:avLst>
              <a:gd name="adj" fmla="val 11197"/>
            </a:avLst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250116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34CE50-8E1A-4FF3-AECB-11445B0655C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Sudbury-and-area Coverage</a:t>
            </a:r>
          </a:p>
        </p:txBody>
      </p:sp>
      <p:pic>
        <p:nvPicPr>
          <p:cNvPr id="1026" name="Picture 2" descr="Contact Science North | Science North">
            <a:extLst>
              <a:ext uri="{FF2B5EF4-FFF2-40B4-BE49-F238E27FC236}">
                <a16:creationId xmlns:a16="http://schemas.microsoft.com/office/drawing/2014/main" id="{DD3BBE4D-5854-435E-A3AA-C208261B9837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2141" y="2043114"/>
            <a:ext cx="8467718" cy="35640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304849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2EA65BCB282AF42BCA8CED9DE3E8C0C" ma:contentTypeVersion="12" ma:contentTypeDescription="Create a new document." ma:contentTypeScope="" ma:versionID="d2856c4199e24e1b726c9f1218e4d3ce">
  <xsd:schema xmlns:xsd="http://www.w3.org/2001/XMLSchema" xmlns:xs="http://www.w3.org/2001/XMLSchema" xmlns:p="http://schemas.microsoft.com/office/2006/metadata/properties" xmlns:ns3="b1450935-4dde-4ca8-905c-24deefb7f015" xmlns:ns4="acc8ecb5-1701-4c64-a807-4afb358f833c" targetNamespace="http://schemas.microsoft.com/office/2006/metadata/properties" ma:root="true" ma:fieldsID="9b39950599cad8c5b16b304a7a95008f" ns3:_="" ns4:_="">
    <xsd:import namespace="b1450935-4dde-4ca8-905c-24deefb7f015"/>
    <xsd:import namespace="acc8ecb5-1701-4c64-a807-4afb358f833c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4:SharedWithUsers" minOccurs="0"/>
                <xsd:element ref="ns4:SharedWithDetails" minOccurs="0"/>
                <xsd:element ref="ns4:SharingHintHas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50935-4dde-4ca8-905c-24deefb7f01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Tags" ma:internalName="MediaServiceAutoTags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4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15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6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cc8ecb5-1701-4c64-a807-4afb358f833c" elementFormDefault="qualified">
    <xsd:import namespace="http://schemas.microsoft.com/office/2006/documentManagement/types"/>
    <xsd:import namespace="http://schemas.microsoft.com/office/infopath/2007/PartnerControls"/>
    <xsd:element name="SharedWithUsers" ma:index="17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8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C08FBDE-5F55-402F-9651-B197B4E1BC9E}">
  <ds:schemaRefs>
    <ds:schemaRef ds:uri="http://purl.org/dc/terms/"/>
    <ds:schemaRef ds:uri="acc8ecb5-1701-4c64-a807-4afb358f833c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http://schemas.openxmlformats.org/package/2006/metadata/core-properties"/>
    <ds:schemaRef ds:uri="b1450935-4dde-4ca8-905c-24deefb7f015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3EAA15F2-0630-4BFB-AA94-F2EE2C21406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637193C-A05C-4D64-8CA5-1192241B3B7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1450935-4dde-4ca8-905c-24deefb7f015"/>
    <ds:schemaRef ds:uri="acc8ecb5-1701-4c64-a807-4afb358f833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41620</TotalTime>
  <Words>102</Words>
  <Application>Microsoft Office PowerPoint</Application>
  <PresentationFormat>Widescreen</PresentationFormat>
  <Paragraphs>24</Paragraphs>
  <Slides>11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Arial</vt:lpstr>
      <vt:lpstr>Calibri</vt:lpstr>
      <vt:lpstr>Calibri Light</vt:lpstr>
      <vt:lpstr>Lato</vt:lpstr>
      <vt:lpstr>Lato Black</vt:lpstr>
      <vt:lpstr>Lato Heavy</vt:lpstr>
      <vt:lpstr>Lato Medium</vt:lpstr>
      <vt:lpstr>Office Theme</vt:lpstr>
      <vt:lpstr>1_Office Theme</vt:lpstr>
      <vt:lpstr>PowerPoint Presentation</vt:lpstr>
      <vt:lpstr>Law Society Obligations</vt:lpstr>
      <vt:lpstr>Agenda</vt:lpstr>
      <vt:lpstr>PowerPoint Presentation</vt:lpstr>
      <vt:lpstr>PowerPoint Presentation</vt:lpstr>
      <vt:lpstr>Fraud Claim</vt:lpstr>
      <vt:lpstr>Vendor Impersonation</vt:lpstr>
      <vt:lpstr>ID Verification</vt:lpstr>
      <vt:lpstr>Sudbury-and-area Coverage</vt:lpstr>
      <vt:lpstr>Contact Us!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Courtney Laws</dc:creator>
  <cp:lastModifiedBy>McDonald, Sarah</cp:lastModifiedBy>
  <cp:revision>220</cp:revision>
  <cp:lastPrinted>2019-04-22T19:00:56Z</cp:lastPrinted>
  <dcterms:created xsi:type="dcterms:W3CDTF">2017-08-31T16:30:48Z</dcterms:created>
  <dcterms:modified xsi:type="dcterms:W3CDTF">2022-10-05T01:18:08Z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0x01010042EA65BCB282AF42BCA8CED9DE3E8C0C</vt:lpwstr>
  </property>
</Properties>
</file>