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0" d="100"/>
          <a:sy n="60" d="100"/>
        </p:scale>
        <p:origin x="21" y="7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604F-277F-4225-8A98-8F2D80B5A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2BCBE-6292-4261-9F55-49B150FF6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DE307-68ED-4FE4-B496-DAC3E2CE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92D4-B5F3-4BB9-991B-2DA298BE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73873-FB0A-46FD-BF38-70E1F7C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757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A976-AB20-4651-BB5A-265C7850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F4DF9-16F3-4E6C-829D-9C449550A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FC77D-21CF-46D8-9141-7866671B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1E323-F9B3-4661-A748-003BBACB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C056F-59A3-45EE-B245-2739B18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206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1BC38-4E55-46F2-9C69-EAC467356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209D4-7944-4438-877E-BC70A0D34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CC1AB-D0AF-4570-B88E-C5F12F15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3CA96-18E7-4186-8475-7E1B3890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DD1F4-5E1D-4F49-B78C-121E7E65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556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C6958-856A-4289-A32F-EEE284CA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9508-D927-405F-91D9-F4D07CCDD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C4BE2-4935-420E-98DE-A97B02CD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4CC25-1B63-4DBD-915B-34E8F5C1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28717-4878-4C03-A39D-FB0EFBC9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68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2D0C-333D-4DA4-AF83-22048535D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C58B9-B856-4842-8B91-F90766B6E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67642-15C0-413A-8D96-A9745C7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FB5C1-9922-4722-8FEC-A3E2D1273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A9E0-2667-4BD1-B5F2-2C983C66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869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09ECD-7107-4450-952B-B83AC4352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5FD8-8438-40BB-B81E-BC330ED8D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DF2A3-115B-4279-9B77-85A4AD8EF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12F90-6C8D-4EFB-96B7-1F28AC51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54E8F-A802-4958-8D32-BEA18CA0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BE5DE-02A7-47B9-B210-0E1582438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915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0530C-D015-454C-8B6E-F9A00FD0E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FED1F-276A-4BEA-936D-3E289EE5C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EAEE5-0160-41CA-A7BC-1CB7D834C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8EEFF1-0494-4623-8353-59BAFC6D3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3207EE-5CD0-469B-9E84-4E553DE97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7A76E4-2F1F-47EC-8FE0-BC5368E5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95BDD-0A7E-42FC-9511-34D82022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38275-5CE5-45C7-A258-97F5AFAA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70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C285B-D4BB-4D68-B010-85D6B007C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99119-7E2A-4169-8798-AA437E15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D4D2C-A471-4526-B423-FF7D37DF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EEE04-4F80-422E-A6FA-19946EAA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189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8D8D3-B186-4E20-BE56-5CDA85B7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B79B47-8602-42C2-9B44-6DA952610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C65BC-0D94-4BD0-B44E-0AD6F17B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07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7F1D-FBA7-4EF0-917B-A9586673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80F00-A198-4D0B-A216-53E465EC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DDE9E-5CD9-451E-89C8-26C6D81BD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A7CBE-6F07-40B9-820F-91EC469B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127C7-6B87-49FF-8EB4-96293BBD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5A563-7EDD-4E00-8766-4F91E4EA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859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7D6F-631F-4776-A58C-D5BFD3DA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00604-1EE2-409B-A6D3-FB016D5875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57AFE-DFEA-4038-82BF-9786ECCA0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02A7B-D230-4548-960A-DDFF1AFE4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76B13-F883-4E84-A153-08851524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2C65C-C210-4388-AADB-726B1BEF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EFDFE4-6CEE-49E7-827C-77FBD7503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49DEE-B4D9-4597-AFDF-FB762521F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5EE51-8A53-4D0A-A34C-38BD02EB7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DCD5B-3EC2-49A4-94B3-7A302A3AEBEA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74A0B-0250-4487-BB04-9D39CAA67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34929-F017-4C38-A698-FCB4383F1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7BECF-1704-4387-9105-EC52D2C768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46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rooke.mackenzie@stlbarristers.ca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BD08-AEBA-459D-A15E-762E7FA351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Civil Appeals—Where do I begin?</a:t>
            </a:r>
            <a:br>
              <a:rPr lang="en-US" altLang="en-US" sz="4800" dirty="0">
                <a:cs typeface="Times New Roman" panose="02020603050405020304" pitchFamily="18" charset="0"/>
              </a:rPr>
            </a:br>
            <a:endParaRPr lang="en-CA" sz="4800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0D678-DB98-4B44-8896-E1BA18E2E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CA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Colloquium 2022</a:t>
            </a:r>
          </a:p>
          <a:p>
            <a:r>
              <a:rPr lang="en-CA" sz="3200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Brooke MacKenzie</a:t>
            </a:r>
          </a:p>
          <a:p>
            <a:r>
              <a:rPr lang="en-CA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St. Lawrence Barristers PC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383BC2C-2937-409C-8AEF-25B4AFD54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dirty="0"/>
          </a:p>
        </p:txBody>
      </p:sp>
      <p:pic>
        <p:nvPicPr>
          <p:cNvPr id="1025" name="Picture 55">
            <a:extLst>
              <a:ext uri="{FF2B5EF4-FFF2-40B4-BE49-F238E27FC236}">
                <a16:creationId xmlns:a16="http://schemas.microsoft.com/office/drawing/2014/main" id="{42341EA0-BD6D-4F31-B283-4089E6EF6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9155" y="147265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E0078D43-1BBD-40D6-B20F-8462EBD94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50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04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0425" algn="r"/>
                <a:tab pos="5943600" algn="r"/>
              </a:tabLst>
            </a:pPr>
            <a:r>
              <a:rPr kumimoji="0" lang="en-CA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A5475D2F-FF21-422E-AFD0-EC201268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6770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CAB600-F2B6-46B4-BFB8-D47C6F46139D}"/>
              </a:ext>
            </a:extLst>
          </p:cNvPr>
          <p:cNvCxnSpPr>
            <a:cxnSpLocks/>
          </p:cNvCxnSpPr>
          <p:nvPr/>
        </p:nvCxnSpPr>
        <p:spPr>
          <a:xfrm>
            <a:off x="436770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48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Questions?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Brooke MacKenzie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+mj-lt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+mj-lt"/>
                <a:hlinkClick r:id="rId2"/>
              </a:rPr>
              <a:t>brooke.mackenzie@stlbarristers.ca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647-245-0123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81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Overview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Where do I start?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client’s role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Procedural issues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Recommending an appeal to your client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Should I cross appeal?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82453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11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My client wants to appeal…</a:t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Where do I start?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Appeal ≠ re-arguing the same case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Deference to findings of fact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Are there really any errors of law?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Error must have made a difference to the outcome – ask: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So what?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Think about the remedy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04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You should be able to explain…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What did the trial/motions judge get wrong?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How did this error affect the outcome?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How can an appellate court make it right?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29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Your client’s role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8121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This is your client’s case. Whether to appeal is their decision!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b="1" i="1" u="sng" dirty="0">
                <a:solidFill>
                  <a:schemeClr val="accent3">
                    <a:lumMod val="50000"/>
                  </a:schemeClr>
                </a:solidFill>
              </a:rPr>
              <a:t>But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client is likely to turn to you for a recommendation—and to trust it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Help them make an informed and considered decision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Tempting to push an appeal to redeem yourself, get an appellate court appearance, or clarify the law on a particular issue…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Think about it from your client’s perspective: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Appeals take more time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Appeals cost more money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You need to do a realistic risk assessment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11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Procedural issues on appeal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8121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Where does an appeal lie?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Is leave to appeal required?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Is there an automatic stay pending appeal?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Should you apply for a stay?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By when does an appeal have to be commenced? How?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solidFill>
                  <a:schemeClr val="accent3">
                    <a:lumMod val="50000"/>
                  </a:schemeClr>
                </a:solidFill>
              </a:rPr>
              <a:t>Know the answers to these </a:t>
            </a:r>
            <a:r>
              <a:rPr lang="en-US" b="1" i="1" u="sng" dirty="0">
                <a:solidFill>
                  <a:schemeClr val="accent3">
                    <a:lumMod val="50000"/>
                  </a:schemeClr>
                </a:solidFill>
              </a:rPr>
              <a:t>before</a:t>
            </a:r>
            <a:r>
              <a:rPr lang="en-US" b="1" i="1" dirty="0">
                <a:solidFill>
                  <a:schemeClr val="accent3">
                    <a:lumMod val="50000"/>
                  </a:schemeClr>
                </a:solidFill>
              </a:rPr>
              <a:t> recommending an appeal to your client!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74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Helping your client decide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8121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basics: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What does an appeal look like? What is the process and how is it different from trial or a motion? (depending on how sophisticated your client is)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Legal issues: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What errors have you identified? Fact? Law? Mixed?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What standard of review is going to be applied on appeal to these errors?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What 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isn’t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 reversible error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Practical issues: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How much is this likely to cost?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When is an appeal likely to be heard?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Risk of adverse costs on appeal?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How is this going to affect continuing litigation? (interlocutory orders)</a:t>
            </a:r>
          </a:p>
          <a:p>
            <a:pPr lvl="1">
              <a:lnSpc>
                <a:spcPct val="110000"/>
              </a:lnSpc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20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Recommending an appeal:</a:t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Things to think about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812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Take a step back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Don’t rush the decision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What’s at stake?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Getting an outside perspective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75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4736B9-F98C-1465-AF9F-EC73E7F6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Should I cross-appeal?</a:t>
            </a:r>
            <a:endParaRPr lang="en-C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30ED11-BFF1-29D2-DB8C-156571C4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812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When you are a Respondent, think about this carefully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How important is the issue or finding?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Worth risking what you’ve won to overturn this point?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When responding, you have deference on your side—cross-appealing may undermine this!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Similar consideration in responding to motions for leave to appeal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CC859E9-B53B-452F-175A-DB339939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733" y="6231422"/>
            <a:ext cx="2743200" cy="365125"/>
          </a:xfrm>
        </p:spPr>
        <p:txBody>
          <a:bodyPr/>
          <a:lstStyle/>
          <a:p>
            <a:r>
              <a:rPr lang="en-CA" dirty="0">
                <a:latin typeface="+mj-lt"/>
              </a:rPr>
              <a:t>21 October 2022</a:t>
            </a:r>
          </a:p>
        </p:txBody>
      </p:sp>
      <p:pic>
        <p:nvPicPr>
          <p:cNvPr id="4" name="Picture 55">
            <a:extLst>
              <a:ext uri="{FF2B5EF4-FFF2-40B4-BE49-F238E27FC236}">
                <a16:creationId xmlns:a16="http://schemas.microsoft.com/office/drawing/2014/main" id="{82DE9296-98EB-DEFF-F235-686B1FE0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71820" y="97989"/>
            <a:ext cx="3220180" cy="12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C051E7-AE49-01CD-F51F-1638A4B246F1}"/>
              </a:ext>
            </a:extLst>
          </p:cNvPr>
          <p:cNvCxnSpPr>
            <a:cxnSpLocks/>
          </p:cNvCxnSpPr>
          <p:nvPr/>
        </p:nvCxnSpPr>
        <p:spPr>
          <a:xfrm>
            <a:off x="419733" y="261452"/>
            <a:ext cx="0" cy="6335095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624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508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Civil Appeals—Where do I begin? </vt:lpstr>
      <vt:lpstr>Overview</vt:lpstr>
      <vt:lpstr>My client wants to appeal… Where do I start?</vt:lpstr>
      <vt:lpstr>You should be able to explain…</vt:lpstr>
      <vt:lpstr>Your client’s role</vt:lpstr>
      <vt:lpstr>Procedural issues on appeal</vt:lpstr>
      <vt:lpstr>Helping your client decide</vt:lpstr>
      <vt:lpstr>Recommending an appeal: Things to think about</vt:lpstr>
      <vt:lpstr>Should I cross-appeal?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Phil Tunley</dc:creator>
  <cp:lastModifiedBy>Brooke MacKenzie</cp:lastModifiedBy>
  <cp:revision>5</cp:revision>
  <dcterms:created xsi:type="dcterms:W3CDTF">2018-05-31T15:02:11Z</dcterms:created>
  <dcterms:modified xsi:type="dcterms:W3CDTF">2022-10-17T20:46:41Z</dcterms:modified>
</cp:coreProperties>
</file>