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0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1.jp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2.jp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0" r:id="rId2"/>
  </p:sldMasterIdLst>
  <p:notesMasterIdLst>
    <p:notesMasterId r:id="rId26"/>
  </p:notesMasterIdLst>
  <p:sldIdLst>
    <p:sldId id="256" r:id="rId3"/>
    <p:sldId id="257" r:id="rId4"/>
    <p:sldId id="285" r:id="rId5"/>
    <p:sldId id="260" r:id="rId6"/>
    <p:sldId id="293" r:id="rId7"/>
    <p:sldId id="263" r:id="rId8"/>
    <p:sldId id="294" r:id="rId9"/>
    <p:sldId id="295" r:id="rId10"/>
    <p:sldId id="287" r:id="rId11"/>
    <p:sldId id="297" r:id="rId12"/>
    <p:sldId id="266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261" r:id="rId21"/>
    <p:sldId id="262" r:id="rId22"/>
    <p:sldId id="272" r:id="rId23"/>
    <p:sldId id="281" r:id="rId24"/>
    <p:sldId id="273" r:id="rId25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A7C4"/>
    <a:srgbClr val="1D38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96" y="3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5C1FE-3B5C-477C-966C-CAA3E48BB150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26855-EF92-4671-8D5E-8B41A783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564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26855-EF92-4671-8D5E-8B41A7831BA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104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89E45-71E1-48A0-BBE0-877317C7CF6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102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89E45-71E1-48A0-BBE0-877317C7CF6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930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89E45-71E1-48A0-BBE0-877317C7CF6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057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89E45-71E1-48A0-BBE0-877317C7CF6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767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89E45-71E1-48A0-BBE0-877317C7CF6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895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89E45-71E1-48A0-BBE0-877317C7CF6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279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89E45-71E1-48A0-BBE0-877317C7CF6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240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B085A-4710-414F-AACE-FE4251044DC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9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8285231" y="0"/>
            <a:ext cx="3175" cy="10287000"/>
          </a:xfrm>
          <a:custGeom>
            <a:avLst/>
            <a:gdLst/>
            <a:ahLst/>
            <a:cxnLst/>
            <a:rect l="l" t="t" r="r" b="b"/>
            <a:pathLst>
              <a:path w="3175" h="10287000">
                <a:moveTo>
                  <a:pt x="0" y="10286999"/>
                </a:moveTo>
                <a:lnTo>
                  <a:pt x="2767" y="10286999"/>
                </a:lnTo>
                <a:lnTo>
                  <a:pt x="2767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86A7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1389360" cy="10287000"/>
          </a:xfrm>
          <a:custGeom>
            <a:avLst/>
            <a:gdLst/>
            <a:ahLst/>
            <a:cxnLst/>
            <a:rect l="l" t="t" r="r" b="b"/>
            <a:pathLst>
              <a:path w="11389360" h="10287000">
                <a:moveTo>
                  <a:pt x="0" y="10286999"/>
                </a:moveTo>
                <a:lnTo>
                  <a:pt x="11389131" y="10286999"/>
                </a:lnTo>
                <a:lnTo>
                  <a:pt x="11389131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86A7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389131" y="0"/>
            <a:ext cx="6896100" cy="10287000"/>
          </a:xfrm>
          <a:custGeom>
            <a:avLst/>
            <a:gdLst/>
            <a:ahLst/>
            <a:cxnLst/>
            <a:rect l="l" t="t" r="r" b="b"/>
            <a:pathLst>
              <a:path w="6896100" h="10287000">
                <a:moveTo>
                  <a:pt x="68960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6896099" y="0"/>
                </a:lnTo>
                <a:lnTo>
                  <a:pt x="6896099" y="10286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01668" y="4251471"/>
            <a:ext cx="4591049" cy="18383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88570" y="2410061"/>
            <a:ext cx="15910858" cy="3892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95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1D384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86A7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8285231" y="0"/>
            <a:ext cx="3175" cy="10287000"/>
          </a:xfrm>
          <a:custGeom>
            <a:avLst/>
            <a:gdLst/>
            <a:ahLst/>
            <a:cxnLst/>
            <a:rect l="l" t="t" r="r" b="b"/>
            <a:pathLst>
              <a:path w="3175" h="10287000">
                <a:moveTo>
                  <a:pt x="0" y="10286999"/>
                </a:moveTo>
                <a:lnTo>
                  <a:pt x="2767" y="10286999"/>
                </a:lnTo>
                <a:lnTo>
                  <a:pt x="2767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86A7C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1389360" cy="10287000"/>
          </a:xfrm>
          <a:custGeom>
            <a:avLst/>
            <a:gdLst/>
            <a:ahLst/>
            <a:cxnLst/>
            <a:rect l="l" t="t" r="r" b="b"/>
            <a:pathLst>
              <a:path w="11389360" h="10287000">
                <a:moveTo>
                  <a:pt x="0" y="10286999"/>
                </a:moveTo>
                <a:lnTo>
                  <a:pt x="11389131" y="10286999"/>
                </a:lnTo>
                <a:lnTo>
                  <a:pt x="11389131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86A7C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1389131" y="0"/>
            <a:ext cx="6896100" cy="10287000"/>
          </a:xfrm>
          <a:custGeom>
            <a:avLst/>
            <a:gdLst/>
            <a:ahLst/>
            <a:cxnLst/>
            <a:rect l="l" t="t" r="r" b="b"/>
            <a:pathLst>
              <a:path w="6896100" h="10287000">
                <a:moveTo>
                  <a:pt x="68960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6896099" y="0"/>
                </a:lnTo>
                <a:lnTo>
                  <a:pt x="6896099" y="10286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01668" y="4251471"/>
            <a:ext cx="4591049" cy="18383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88570" y="2410061"/>
            <a:ext cx="15910858" cy="3892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234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1D384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1D384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06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1D384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83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1D384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6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946181"/>
            <a:ext cx="16256000" cy="2943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000" y="4056644"/>
            <a:ext cx="7744459" cy="3677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1D384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5052" y="897248"/>
            <a:ext cx="8244205" cy="3025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1D384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5052" y="3897623"/>
            <a:ext cx="8882380" cy="5788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1D384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83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kmcounsel.ca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4.jpeg"/><Relationship Id="rId4" Type="http://schemas.openxmlformats.org/officeDocument/2006/relationships/hyperlink" Target="kmcounsel.c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4.jpeg"/><Relationship Id="rId4" Type="http://schemas.openxmlformats.org/officeDocument/2006/relationships/hyperlink" Target="kmcounsel.c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4.jpeg"/><Relationship Id="rId4" Type="http://schemas.openxmlformats.org/officeDocument/2006/relationships/hyperlink" Target="kmcounsel.c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4.jpeg"/><Relationship Id="rId4" Type="http://schemas.openxmlformats.org/officeDocument/2006/relationships/hyperlink" Target="kmcounsel.ca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9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4.jpeg"/><Relationship Id="rId4" Type="http://schemas.openxmlformats.org/officeDocument/2006/relationships/hyperlink" Target="kmcounsel.ca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9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4.jpeg"/><Relationship Id="rId4" Type="http://schemas.openxmlformats.org/officeDocument/2006/relationships/hyperlink" Target="kmcounsel.c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kmcounsel.c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kmcounsel.ca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kmcounsel.ca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kmcounsel.ca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kmcounsel.ca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kmcounsel.ca" TargetMode="External"/><Relationship Id="rId7" Type="http://schemas.openxmlformats.org/officeDocument/2006/relationships/hyperlink" Target="mailto:emorgan@kmcounsel.c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skushneryk@kmcounsel.ca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kmcounsel.ca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kmcounsel.ca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kmcounsel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kmcounsel.c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hyperlink" Target="kmcounsel.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2743" y="1342235"/>
            <a:ext cx="9844035" cy="48638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100"/>
              </a:spcBef>
            </a:pPr>
            <a:r>
              <a:rPr lang="en-US" sz="6700" b="1" dirty="0">
                <a:solidFill>
                  <a:srgbClr val="FFFFFF"/>
                </a:solidFill>
                <a:latin typeface="Cambria"/>
                <a:cs typeface="Cambria"/>
              </a:rPr>
              <a:t>Navigating </a:t>
            </a:r>
            <a:endParaRPr lang="en-US" sz="6700" b="1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marL="12700" marR="5080">
              <a:lnSpc>
                <a:spcPct val="116900"/>
              </a:lnSpc>
              <a:spcBef>
                <a:spcPts val="100"/>
              </a:spcBef>
            </a:pPr>
            <a:r>
              <a:rPr lang="en-US" sz="6700" b="1" dirty="0" smtClean="0">
                <a:solidFill>
                  <a:srgbClr val="FFFFFF"/>
                </a:solidFill>
                <a:latin typeface="Cambria"/>
                <a:cs typeface="Cambria"/>
              </a:rPr>
              <a:t>Governance </a:t>
            </a:r>
            <a:r>
              <a:rPr lang="en-US" sz="6700" b="1" dirty="0">
                <a:solidFill>
                  <a:srgbClr val="FFFFFF"/>
                </a:solidFill>
                <a:latin typeface="Cambria"/>
                <a:cs typeface="Cambria"/>
              </a:rPr>
              <a:t>Challenges </a:t>
            </a:r>
            <a:endParaRPr lang="en-US" sz="6700" b="1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marL="12700" marR="5080">
              <a:lnSpc>
                <a:spcPct val="116900"/>
              </a:lnSpc>
              <a:spcBef>
                <a:spcPts val="100"/>
              </a:spcBef>
            </a:pPr>
            <a:r>
              <a:rPr lang="en-US" sz="6700" b="1" dirty="0" smtClean="0">
                <a:solidFill>
                  <a:srgbClr val="FFFFFF"/>
                </a:solidFill>
                <a:latin typeface="Cambria"/>
                <a:cs typeface="Cambria"/>
              </a:rPr>
              <a:t>in Closely </a:t>
            </a:r>
            <a:r>
              <a:rPr lang="en-US" sz="6700" b="1" dirty="0">
                <a:solidFill>
                  <a:srgbClr val="FFFFFF"/>
                </a:solidFill>
                <a:latin typeface="Cambria"/>
                <a:cs typeface="Cambria"/>
              </a:rPr>
              <a:t>Held Companies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5400" y="6743700"/>
            <a:ext cx="89154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4800" i="1" spc="-70" dirty="0">
                <a:solidFill>
                  <a:srgbClr val="FFFFFF"/>
                </a:solidFill>
                <a:latin typeface="Cambria"/>
                <a:cs typeface="Cambria"/>
              </a:rPr>
              <a:t>Colloquium </a:t>
            </a:r>
            <a:r>
              <a:rPr lang="en-CA" sz="4800" i="1" spc="-70" dirty="0" smtClean="0">
                <a:solidFill>
                  <a:srgbClr val="FFFFFF"/>
                </a:solidFill>
                <a:latin typeface="Cambria"/>
                <a:cs typeface="Cambria"/>
              </a:rPr>
              <a:t>Sudbury 2022</a:t>
            </a:r>
            <a:endParaRPr sz="4800" dirty="0">
              <a:latin typeface="Cambria"/>
              <a:cs typeface="Cambri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D815E4-E13B-4430-AA3B-25EF75489C37}"/>
              </a:ext>
            </a:extLst>
          </p:cNvPr>
          <p:cNvSpPr txBox="1"/>
          <p:nvPr/>
        </p:nvSpPr>
        <p:spPr>
          <a:xfrm>
            <a:off x="1324708" y="8570327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Cambria"/>
                <a:cs typeface="Cambria"/>
              </a:rPr>
              <a:t>October 21</a:t>
            </a:r>
            <a:r>
              <a:rPr lang="en-US" sz="3200" dirty="0" smtClean="0">
                <a:solidFill>
                  <a:srgbClr val="FFFFFF"/>
                </a:solidFill>
                <a:latin typeface="Cambria"/>
                <a:cs typeface="Cambria"/>
              </a:rPr>
              <a:t>, 2022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736414"/>
            <a:ext cx="9525000" cy="84946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3975" lvl="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384F64"/>
                </a:solidFill>
                <a:latin typeface="Cambria"/>
                <a:cs typeface="Cambria"/>
              </a:rPr>
              <a:t>Duty to </a:t>
            </a:r>
            <a:r>
              <a:rPr lang="en-US" sz="3400" b="1" dirty="0">
                <a:solidFill>
                  <a:srgbClr val="384F64"/>
                </a:solidFill>
                <a:latin typeface="Cambria"/>
                <a:cs typeface="Cambria"/>
              </a:rPr>
              <a:t>avoid conflicts of interest </a:t>
            </a:r>
            <a:r>
              <a:rPr lang="en-US" sz="3400" dirty="0">
                <a:solidFill>
                  <a:srgbClr val="384F64"/>
                </a:solidFill>
                <a:latin typeface="Cambria"/>
                <a:cs typeface="Cambria"/>
              </a:rPr>
              <a:t>(Rule </a:t>
            </a:r>
            <a:r>
              <a:rPr lang="en-US" sz="3400" dirty="0" smtClean="0">
                <a:solidFill>
                  <a:srgbClr val="384F64"/>
                </a:solidFill>
                <a:latin typeface="Cambria"/>
                <a:cs typeface="Cambria"/>
              </a:rPr>
              <a:t>3.4-1)</a:t>
            </a:r>
            <a:endParaRPr lang="en-US" sz="3400" dirty="0">
              <a:solidFill>
                <a:srgbClr val="384F64"/>
              </a:solidFill>
              <a:latin typeface="Cambria"/>
              <a:cs typeface="Cambria"/>
            </a:endParaRPr>
          </a:p>
          <a:p>
            <a:pPr marL="927100" marR="53975" lvl="2">
              <a:spcBef>
                <a:spcPts val="100"/>
              </a:spcBef>
            </a:pPr>
            <a:r>
              <a:rPr lang="en-US" sz="3400" dirty="0">
                <a:solidFill>
                  <a:srgbClr val="86A7C4"/>
                </a:solidFill>
                <a:latin typeface="Cambria"/>
                <a:cs typeface="Cambria"/>
              </a:rPr>
              <a:t>Need to determine who your client is (company or individual, in what capacity</a:t>
            </a:r>
            <a:r>
              <a:rPr lang="en-US" sz="3400" dirty="0" smtClean="0">
                <a:solidFill>
                  <a:srgbClr val="86A7C4"/>
                </a:solidFill>
                <a:latin typeface="Cambria"/>
                <a:cs typeface="Cambria"/>
              </a:rPr>
              <a:t>?)</a:t>
            </a:r>
          </a:p>
          <a:p>
            <a:pPr marL="927100" marR="53975" lvl="2">
              <a:spcBef>
                <a:spcPts val="100"/>
              </a:spcBef>
            </a:pPr>
            <a:endParaRPr lang="en-US" sz="3400" dirty="0">
              <a:solidFill>
                <a:srgbClr val="86A7C4"/>
              </a:solidFill>
              <a:latin typeface="Cambria"/>
              <a:cs typeface="Cambria"/>
            </a:endParaRPr>
          </a:p>
          <a:p>
            <a:pPr marL="469900" marR="53975" lvl="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384F64"/>
                </a:solidFill>
                <a:latin typeface="Cambria"/>
                <a:cs typeface="Cambria"/>
              </a:rPr>
              <a:t>Duty to </a:t>
            </a:r>
            <a:r>
              <a:rPr lang="en-US" sz="3400" b="1" dirty="0">
                <a:solidFill>
                  <a:srgbClr val="384F64"/>
                </a:solidFill>
                <a:latin typeface="Cambria"/>
                <a:cs typeface="Cambria"/>
              </a:rPr>
              <a:t>maintain confidentiality </a:t>
            </a:r>
            <a:r>
              <a:rPr lang="en-US" sz="3400" dirty="0">
                <a:solidFill>
                  <a:srgbClr val="384F64"/>
                </a:solidFill>
                <a:latin typeface="Cambria"/>
                <a:cs typeface="Cambria"/>
              </a:rPr>
              <a:t>(Rule 3.3-1</a:t>
            </a:r>
            <a:r>
              <a:rPr lang="en-US" sz="3400" dirty="0" smtClean="0">
                <a:solidFill>
                  <a:srgbClr val="384F64"/>
                </a:solidFill>
                <a:latin typeface="Cambria"/>
                <a:cs typeface="Cambria"/>
              </a:rPr>
              <a:t>)</a:t>
            </a:r>
          </a:p>
          <a:p>
            <a:pPr marL="12700" marR="53975" lvl="0">
              <a:spcBef>
                <a:spcPts val="100"/>
              </a:spcBef>
            </a:pPr>
            <a:endParaRPr lang="en-US" sz="3400" dirty="0">
              <a:solidFill>
                <a:srgbClr val="384F64"/>
              </a:solidFill>
              <a:latin typeface="Cambria"/>
              <a:cs typeface="Cambria"/>
            </a:endParaRPr>
          </a:p>
          <a:p>
            <a:pPr marL="469900" marR="53975" lvl="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384F64"/>
                </a:solidFill>
                <a:latin typeface="Cambria"/>
                <a:cs typeface="Cambria"/>
              </a:rPr>
              <a:t>Duty to </a:t>
            </a:r>
            <a:r>
              <a:rPr lang="en-US" sz="3400" b="1" dirty="0">
                <a:solidFill>
                  <a:srgbClr val="384F64"/>
                </a:solidFill>
                <a:latin typeface="Cambria"/>
                <a:cs typeface="Cambria"/>
              </a:rPr>
              <a:t>be honest and candid </a:t>
            </a:r>
            <a:r>
              <a:rPr lang="en-US" sz="3400" dirty="0">
                <a:solidFill>
                  <a:srgbClr val="384F64"/>
                </a:solidFill>
                <a:latin typeface="Cambria"/>
                <a:cs typeface="Cambria"/>
              </a:rPr>
              <a:t>(Rule 3.2-2</a:t>
            </a:r>
            <a:r>
              <a:rPr lang="en-US" sz="3400" dirty="0" smtClean="0">
                <a:solidFill>
                  <a:srgbClr val="384F64"/>
                </a:solidFill>
                <a:latin typeface="Cambria"/>
                <a:cs typeface="Cambria"/>
              </a:rPr>
              <a:t>)</a:t>
            </a:r>
          </a:p>
          <a:p>
            <a:pPr marL="12700" marR="53975" lvl="0">
              <a:spcBef>
                <a:spcPts val="100"/>
              </a:spcBef>
            </a:pPr>
            <a:endParaRPr lang="en-US" sz="3400" dirty="0">
              <a:solidFill>
                <a:srgbClr val="384F64"/>
              </a:solidFill>
              <a:latin typeface="Cambria"/>
              <a:cs typeface="Cambria"/>
            </a:endParaRPr>
          </a:p>
          <a:p>
            <a:pPr marL="584200" marR="53975" lvl="0" indent="-5715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rgbClr val="384F64"/>
                </a:solidFill>
                <a:latin typeface="Cambria"/>
                <a:cs typeface="Cambria"/>
              </a:rPr>
              <a:t>Managing joint retainers </a:t>
            </a:r>
            <a:r>
              <a:rPr lang="en-US" sz="3400" dirty="0">
                <a:solidFill>
                  <a:srgbClr val="384F64"/>
                </a:solidFill>
                <a:latin typeface="Cambria"/>
                <a:cs typeface="Cambria"/>
              </a:rPr>
              <a:t>(Rule </a:t>
            </a:r>
            <a:r>
              <a:rPr lang="en-US" sz="3400" dirty="0" smtClean="0">
                <a:solidFill>
                  <a:srgbClr val="384F64"/>
                </a:solidFill>
                <a:latin typeface="Cambria"/>
                <a:cs typeface="Cambria"/>
              </a:rPr>
              <a:t>3.4-5)</a:t>
            </a:r>
          </a:p>
          <a:p>
            <a:pPr marL="12700" marR="53975" lvl="0">
              <a:spcBef>
                <a:spcPts val="100"/>
              </a:spcBef>
            </a:pPr>
            <a:endParaRPr lang="en-US" sz="3400" dirty="0">
              <a:solidFill>
                <a:srgbClr val="384F64"/>
              </a:solidFill>
              <a:latin typeface="Cambria"/>
              <a:cs typeface="Cambria"/>
            </a:endParaRPr>
          </a:p>
          <a:p>
            <a:pPr marL="469900" marR="53975" lvl="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384F64"/>
                </a:solidFill>
                <a:latin typeface="Cambria"/>
                <a:cs typeface="Cambria"/>
              </a:rPr>
              <a:t>Conducting </a:t>
            </a:r>
            <a:r>
              <a:rPr lang="en-US" sz="3400" b="1" dirty="0">
                <a:solidFill>
                  <a:srgbClr val="384F64"/>
                </a:solidFill>
                <a:latin typeface="Cambria"/>
                <a:cs typeface="Cambria"/>
              </a:rPr>
              <a:t>effective client interviews and client </a:t>
            </a:r>
            <a:r>
              <a:rPr lang="en-US" sz="3400" b="1" dirty="0" smtClean="0">
                <a:solidFill>
                  <a:srgbClr val="384F64"/>
                </a:solidFill>
                <a:latin typeface="Cambria"/>
                <a:cs typeface="Cambria"/>
              </a:rPr>
              <a:t>meetings</a:t>
            </a:r>
          </a:p>
          <a:p>
            <a:pPr marL="12700" marR="53975" lvl="0">
              <a:spcBef>
                <a:spcPts val="100"/>
              </a:spcBef>
            </a:pPr>
            <a:endParaRPr lang="en-US" sz="3400" b="1" dirty="0">
              <a:solidFill>
                <a:srgbClr val="384F64"/>
              </a:solidFill>
              <a:latin typeface="Cambria"/>
              <a:cs typeface="Cambria"/>
            </a:endParaRPr>
          </a:p>
          <a:p>
            <a:pPr marL="469900" marR="53975" lvl="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rgbClr val="384F64"/>
                </a:solidFill>
                <a:latin typeface="Cambria"/>
                <a:cs typeface="Cambria"/>
              </a:rPr>
              <a:t>Practicing with civility </a:t>
            </a:r>
            <a:r>
              <a:rPr lang="en-US" sz="3400" dirty="0">
                <a:solidFill>
                  <a:srgbClr val="384F64"/>
                </a:solidFill>
                <a:latin typeface="Cambria"/>
                <a:cs typeface="Cambria"/>
              </a:rPr>
              <a:t>in the courtroom and the boardroom</a:t>
            </a:r>
            <a:r>
              <a:rPr lang="en-US" sz="3200" dirty="0">
                <a:solidFill>
                  <a:srgbClr val="384F64"/>
                </a:solidFill>
                <a:latin typeface="Cambria"/>
                <a:cs typeface="Cambria"/>
              </a:rPr>
              <a:t/>
            </a:r>
            <a:br>
              <a:rPr lang="en-US" sz="3200" dirty="0">
                <a:solidFill>
                  <a:srgbClr val="384F64"/>
                </a:solidFill>
                <a:latin typeface="Cambria"/>
                <a:cs typeface="Cambria"/>
              </a:rPr>
            </a:br>
            <a:endParaRPr lang="en-US" sz="3200" dirty="0">
              <a:solidFill>
                <a:srgbClr val="384F64"/>
              </a:solidFill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89698" y="0"/>
            <a:ext cx="6896099" cy="10286998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1BFDAA60-EE5B-4780-B29C-815ADB25564C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68863" y="9334500"/>
            <a:ext cx="2490537" cy="785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5095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20400" y="723900"/>
            <a:ext cx="7239000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8800" b="1" spc="-150" dirty="0">
                <a:solidFill>
                  <a:srgbClr val="1D384F"/>
                </a:solidFill>
              </a:rPr>
              <a:t>Case studies</a:t>
            </a:r>
            <a:endParaRPr sz="8700" spc="-1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35476" y="4265255"/>
            <a:ext cx="14146087" cy="58015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CA" sz="2000" spc="-105" dirty="0">
              <a:solidFill>
                <a:srgbClr val="1D384F"/>
              </a:solidFill>
              <a:latin typeface="Cambria"/>
              <a:cs typeface="Cambria"/>
            </a:endParaRPr>
          </a:p>
          <a:p>
            <a:pPr marL="584200" indent="-57150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D384F"/>
                </a:solidFill>
                <a:latin typeface="Cambria"/>
                <a:cs typeface="Cambria"/>
              </a:rPr>
              <a:t>I</a:t>
            </a:r>
            <a:r>
              <a:rPr lang="en-US" sz="3200" dirty="0" smtClean="0">
                <a:solidFill>
                  <a:srgbClr val="1D384F"/>
                </a:solidFill>
                <a:latin typeface="Cambria"/>
                <a:cs typeface="Cambria"/>
              </a:rPr>
              <a:t>llustrates </a:t>
            </a:r>
            <a:r>
              <a:rPr lang="en-US" sz="3200" b="1" dirty="0">
                <a:solidFill>
                  <a:srgbClr val="1D384F"/>
                </a:solidFill>
                <a:latin typeface="Cambria"/>
                <a:cs typeface="Cambria"/>
              </a:rPr>
              <a:t>the challenges of changing relationship dynamics </a:t>
            </a:r>
            <a:r>
              <a:rPr lang="en-US" sz="3200" dirty="0">
                <a:solidFill>
                  <a:srgbClr val="1D384F"/>
                </a:solidFill>
                <a:latin typeface="Cambria"/>
                <a:cs typeface="Cambria"/>
              </a:rPr>
              <a:t>for closely held companies.</a:t>
            </a:r>
          </a:p>
          <a:p>
            <a:pPr marL="584200" indent="-57150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D384F"/>
                </a:solidFill>
                <a:latin typeface="Cambria"/>
                <a:cs typeface="Cambria"/>
              </a:rPr>
              <a:t>Three couples held shares in Imax at start-up.  The work building the company was undertaken by the three men and one of the men’s wives, Betty Ferguson.</a:t>
            </a:r>
          </a:p>
          <a:p>
            <a:pPr marL="584200" indent="-57150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D384F"/>
                </a:solidFill>
                <a:latin typeface="Cambria"/>
                <a:cs typeface="Cambria"/>
              </a:rPr>
              <a:t>When Ivan Graeme Ferguson and Betty Ferguson divorced, </a:t>
            </a:r>
            <a:r>
              <a:rPr lang="en-US" sz="3200" b="1" dirty="0">
                <a:solidFill>
                  <a:srgbClr val="1D384F"/>
                </a:solidFill>
                <a:latin typeface="Cambria"/>
                <a:cs typeface="Cambria"/>
              </a:rPr>
              <a:t>the company ceased paying dividends</a:t>
            </a:r>
            <a:r>
              <a:rPr lang="en-US" sz="3200" dirty="0">
                <a:solidFill>
                  <a:srgbClr val="1D384F"/>
                </a:solidFill>
                <a:latin typeface="Cambria"/>
                <a:cs typeface="Cambria"/>
              </a:rPr>
              <a:t> for the purpose of denying Betty Ferguson the benefits.</a:t>
            </a:r>
          </a:p>
          <a:p>
            <a:pPr marL="584200" indent="-57150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D384F"/>
                </a:solidFill>
                <a:latin typeface="Cambria"/>
                <a:cs typeface="Cambria"/>
              </a:rPr>
              <a:t>The company’s ability to reward investors and recruit and incentivize new employees was constrained.</a:t>
            </a:r>
          </a:p>
          <a:p>
            <a:pPr marL="584200" indent="-57150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D384F"/>
                </a:solidFill>
                <a:latin typeface="Cambria"/>
                <a:cs typeface="Cambria"/>
              </a:rPr>
              <a:t>Company </a:t>
            </a:r>
            <a:r>
              <a:rPr lang="en-US" sz="3200" b="1" dirty="0">
                <a:solidFill>
                  <a:srgbClr val="1D384F"/>
                </a:solidFill>
                <a:latin typeface="Cambria"/>
                <a:cs typeface="Cambria"/>
              </a:rPr>
              <a:t>tried to re-structure to squeeze out Betty Ferguson</a:t>
            </a:r>
            <a:r>
              <a:rPr lang="en-US" sz="3200" b="1" dirty="0">
                <a:solidFill>
                  <a:srgbClr val="467AB8"/>
                </a:solidFill>
                <a:latin typeface="Cambria"/>
                <a:cs typeface="Cambria"/>
              </a:rPr>
              <a:t>.</a:t>
            </a:r>
            <a:endParaRPr lang="en-CA" sz="3200" b="1" dirty="0">
              <a:solidFill>
                <a:srgbClr val="467AB8"/>
              </a:solidFill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5477" y="1677394"/>
            <a:ext cx="5219699" cy="2438399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1BFDAA60-EE5B-4780-B29C-815ADB25564C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68863" y="9334500"/>
            <a:ext cx="2490537" cy="785106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76" y="1677394"/>
            <a:ext cx="5219699" cy="2438399"/>
          </a:xfrm>
          <a:prstGeom prst="rect">
            <a:avLst/>
          </a:prstGeom>
        </p:spPr>
      </p:pic>
      <p:sp>
        <p:nvSpPr>
          <p:cNvPr id="8" name="object 2"/>
          <p:cNvSpPr txBox="1">
            <a:spLocks/>
          </p:cNvSpPr>
          <p:nvPr/>
        </p:nvSpPr>
        <p:spPr>
          <a:xfrm>
            <a:off x="6813638" y="1505186"/>
            <a:ext cx="10033150" cy="23339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7200" b="0" i="0">
                <a:solidFill>
                  <a:schemeClr val="bg1"/>
                </a:solidFill>
                <a:latin typeface="Cambria"/>
                <a:ea typeface="+mj-ea"/>
                <a:cs typeface="Cambria"/>
              </a:defRPr>
            </a:lvl1pPr>
          </a:lstStyle>
          <a:p>
            <a:pPr marL="12700" algn="r">
              <a:spcBef>
                <a:spcPts val="100"/>
              </a:spcBef>
            </a:pPr>
            <a:r>
              <a:rPr lang="en-US" sz="5000" kern="0" dirty="0" smtClean="0">
                <a:solidFill>
                  <a:srgbClr val="86A7C4"/>
                </a:solidFill>
              </a:rPr>
              <a:t>Scenario 1 – </a:t>
            </a:r>
          </a:p>
          <a:p>
            <a:pPr marL="12700" algn="r">
              <a:spcBef>
                <a:spcPts val="100"/>
              </a:spcBef>
            </a:pPr>
            <a:r>
              <a:rPr lang="en-US" sz="5000" i="1" kern="0" dirty="0" smtClean="0">
                <a:solidFill>
                  <a:srgbClr val="86A7C4"/>
                </a:solidFill>
              </a:rPr>
              <a:t>Re Ferguson and Imax Systems Corp</a:t>
            </a:r>
            <a:r>
              <a:rPr lang="en-US" sz="5000" kern="0" dirty="0" smtClean="0">
                <a:solidFill>
                  <a:srgbClr val="86A7C4"/>
                </a:solidFill>
              </a:rPr>
              <a:t>., (1983), 43 OR (2d) 128</a:t>
            </a:r>
            <a:endParaRPr lang="en-US" sz="5000" kern="0" dirty="0">
              <a:solidFill>
                <a:srgbClr val="86A7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9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35476" y="4115793"/>
            <a:ext cx="14133387" cy="52219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CA" sz="2000" spc="-105" dirty="0" smtClean="0">
              <a:solidFill>
                <a:srgbClr val="1D384F"/>
              </a:solidFill>
              <a:latin typeface="Cambria"/>
              <a:cs typeface="Cambria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>
                <a:solidFill>
                  <a:srgbClr val="1D384F"/>
                </a:solidFill>
                <a:latin typeface="Cambria"/>
                <a:cs typeface="Cambria"/>
              </a:rPr>
              <a:t>Court of Appeal held:</a:t>
            </a:r>
          </a:p>
          <a:p>
            <a:pPr marL="584200" indent="-5715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1D384F"/>
              </a:solidFill>
              <a:latin typeface="Cambria"/>
              <a:cs typeface="Cambria"/>
            </a:endParaRPr>
          </a:p>
          <a:p>
            <a:pPr marL="469900" lvl="1" algn="just">
              <a:spcBef>
                <a:spcPts val="100"/>
              </a:spcBef>
            </a:pPr>
            <a:r>
              <a:rPr lang="en-US" sz="2800" dirty="0">
                <a:solidFill>
                  <a:srgbClr val="1D384F"/>
                </a:solidFill>
                <a:latin typeface="Cambria"/>
                <a:cs typeface="Cambria"/>
              </a:rPr>
              <a:t>Here we have </a:t>
            </a:r>
            <a:r>
              <a:rPr lang="en-US" sz="2800" b="1" dirty="0">
                <a:solidFill>
                  <a:srgbClr val="1D384F"/>
                </a:solidFill>
                <a:latin typeface="Cambria"/>
                <a:cs typeface="Cambria"/>
              </a:rPr>
              <a:t>a small close corporation </a:t>
            </a:r>
            <a:r>
              <a:rPr lang="en-US" sz="2800" dirty="0">
                <a:solidFill>
                  <a:srgbClr val="1D384F"/>
                </a:solidFill>
                <a:latin typeface="Cambria"/>
                <a:cs typeface="Cambria"/>
              </a:rPr>
              <a:t>that was promoted and is still controlled by the same small related group of individuals. The appellant's part in that group and her work for the corporation is important. Further, </a:t>
            </a:r>
            <a:r>
              <a:rPr lang="en-US" sz="2800" b="1" dirty="0" smtClean="0">
                <a:solidFill>
                  <a:srgbClr val="1D384F"/>
                </a:solidFill>
                <a:latin typeface="Cambria"/>
                <a:cs typeface="Cambria"/>
              </a:rPr>
              <a:t>the attempt to force her to sell her shares through non-payment of dividends was not simply the act of Mr. Ferguson, but was also the act of the others in the group including the present director, in concert with him.</a:t>
            </a:r>
            <a:r>
              <a:rPr lang="en-US" sz="2800" dirty="0" smtClean="0">
                <a:solidFill>
                  <a:srgbClr val="1D384F"/>
                </a:solidFill>
                <a:latin typeface="Cambria"/>
                <a:cs typeface="Cambria"/>
              </a:rPr>
              <a:t> Having </a:t>
            </a:r>
            <a:r>
              <a:rPr lang="en-US" sz="2800" dirty="0">
                <a:solidFill>
                  <a:srgbClr val="1D384F"/>
                </a:solidFill>
                <a:latin typeface="Cambria"/>
                <a:cs typeface="Cambria"/>
              </a:rPr>
              <a:t>regard to the intention of that group to deny the </a:t>
            </a:r>
            <a:r>
              <a:rPr lang="en-US" sz="2800" dirty="0" smtClean="0">
                <a:solidFill>
                  <a:srgbClr val="1D384F"/>
                </a:solidFill>
                <a:latin typeface="Cambria"/>
                <a:cs typeface="Cambria"/>
              </a:rPr>
              <a:t>appellant </a:t>
            </a:r>
            <a:r>
              <a:rPr lang="en-US" sz="2800" dirty="0">
                <a:solidFill>
                  <a:srgbClr val="1D384F"/>
                </a:solidFill>
                <a:latin typeface="Cambria"/>
                <a:cs typeface="Cambria"/>
              </a:rPr>
              <a:t>any participation in the growth of the company I think the resolution authorizing the change in the capital of the company is the culminating event in a lengthy course of </a:t>
            </a:r>
            <a:r>
              <a:rPr lang="en-US" sz="2800" b="1" dirty="0">
                <a:solidFill>
                  <a:srgbClr val="1D384F"/>
                </a:solidFill>
                <a:latin typeface="Cambria"/>
                <a:cs typeface="Cambria"/>
              </a:rPr>
              <a:t>oppressive and unfairly prejudicial conduct to the appellant.</a:t>
            </a:r>
            <a:endParaRPr lang="en-CA" sz="2800" b="1" dirty="0">
              <a:solidFill>
                <a:srgbClr val="467AB8"/>
              </a:solidFill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5477" y="1677394"/>
            <a:ext cx="5219699" cy="2438399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1BFDAA60-EE5B-4780-B29C-815ADB25564C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68863" y="9334500"/>
            <a:ext cx="2490537" cy="785106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76" y="1677394"/>
            <a:ext cx="5219699" cy="2438399"/>
          </a:xfrm>
          <a:prstGeom prst="rect">
            <a:avLst/>
          </a:prstGeom>
        </p:spPr>
      </p:pic>
      <p:sp>
        <p:nvSpPr>
          <p:cNvPr id="8" name="object 2"/>
          <p:cNvSpPr txBox="1">
            <a:spLocks/>
          </p:cNvSpPr>
          <p:nvPr/>
        </p:nvSpPr>
        <p:spPr>
          <a:xfrm>
            <a:off x="6813638" y="1505186"/>
            <a:ext cx="10033150" cy="23339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7200" b="0" i="0">
                <a:solidFill>
                  <a:schemeClr val="bg1"/>
                </a:solidFill>
                <a:latin typeface="Cambria"/>
                <a:ea typeface="+mj-ea"/>
                <a:cs typeface="Cambria"/>
              </a:defRPr>
            </a:lvl1pPr>
          </a:lstStyle>
          <a:p>
            <a:pPr marL="12700" algn="r">
              <a:spcBef>
                <a:spcPts val="100"/>
              </a:spcBef>
            </a:pPr>
            <a:r>
              <a:rPr lang="en-US" sz="5000" kern="0" dirty="0" smtClean="0">
                <a:solidFill>
                  <a:srgbClr val="86A7C4"/>
                </a:solidFill>
              </a:rPr>
              <a:t>Scenario 1 – </a:t>
            </a:r>
          </a:p>
          <a:p>
            <a:pPr marL="12700" algn="r">
              <a:spcBef>
                <a:spcPts val="100"/>
              </a:spcBef>
            </a:pPr>
            <a:r>
              <a:rPr lang="en-US" sz="5000" i="1" kern="0" dirty="0" smtClean="0">
                <a:solidFill>
                  <a:srgbClr val="86A7C4"/>
                </a:solidFill>
              </a:rPr>
              <a:t>Re Ferguson and Imax Systems Corp</a:t>
            </a:r>
            <a:r>
              <a:rPr lang="en-US" sz="5000" kern="0" dirty="0" smtClean="0">
                <a:solidFill>
                  <a:srgbClr val="86A7C4"/>
                </a:solidFill>
              </a:rPr>
              <a:t>., (1983), 43 OR (2d) 128</a:t>
            </a:r>
            <a:endParaRPr lang="en-US" sz="5000" kern="0" dirty="0">
              <a:solidFill>
                <a:srgbClr val="86A7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7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35476" y="4744604"/>
            <a:ext cx="10223124" cy="40523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CA" sz="2000" spc="-105" dirty="0" smtClean="0">
              <a:solidFill>
                <a:srgbClr val="1D384F"/>
              </a:solidFill>
              <a:latin typeface="Cambria"/>
              <a:cs typeface="Cambria"/>
            </a:endParaRPr>
          </a:p>
          <a:p>
            <a:pPr marL="469900" indent="-4572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D384F"/>
                </a:solidFill>
                <a:latin typeface="Cambria"/>
                <a:cs typeface="Cambria"/>
              </a:rPr>
              <a:t>Widely-held public company; dual class share structure; family shares held in a trust </a:t>
            </a:r>
          </a:p>
          <a:p>
            <a:pPr marL="469900" indent="-4572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D384F"/>
                </a:solidFill>
                <a:latin typeface="Cambria"/>
                <a:cs typeface="Cambria"/>
              </a:rPr>
              <a:t>Disagreement</a:t>
            </a:r>
            <a:r>
              <a:rPr lang="en-US" sz="3200" dirty="0">
                <a:solidFill>
                  <a:srgbClr val="1D384F"/>
                </a:solidFill>
                <a:latin typeface="Cambria"/>
                <a:cs typeface="Cambria"/>
              </a:rPr>
              <a:t> on whether CEO should be removed</a:t>
            </a:r>
          </a:p>
          <a:p>
            <a:pPr marL="469900" indent="-4572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D384F"/>
                </a:solidFill>
                <a:latin typeface="Cambria"/>
                <a:cs typeface="Cambria"/>
              </a:rPr>
              <a:t>Edward Rogers sought to </a:t>
            </a:r>
            <a:r>
              <a:rPr lang="en-US" sz="3200" b="1" dirty="0">
                <a:solidFill>
                  <a:srgbClr val="1D384F"/>
                </a:solidFill>
                <a:latin typeface="Cambria"/>
                <a:cs typeface="Cambria"/>
              </a:rPr>
              <a:t>remove and replace five company directors </a:t>
            </a:r>
            <a:r>
              <a:rPr lang="en-US" sz="3200" dirty="0">
                <a:solidFill>
                  <a:srgbClr val="1D384F"/>
                </a:solidFill>
                <a:latin typeface="Cambria"/>
                <a:cs typeface="Cambria"/>
              </a:rPr>
              <a:t>through written consent resolution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5477" y="1677394"/>
            <a:ext cx="5219699" cy="2438399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1BFDAA60-EE5B-4780-B29C-815ADB25564C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68863" y="9334500"/>
            <a:ext cx="2490537" cy="785106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76" y="1677394"/>
            <a:ext cx="5219699" cy="2438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18"/>
          <a:stretch/>
        </p:blipFill>
        <p:spPr>
          <a:xfrm>
            <a:off x="1435477" y="1639295"/>
            <a:ext cx="5219698" cy="2476498"/>
          </a:xfrm>
          <a:prstGeom prst="rect">
            <a:avLst/>
          </a:prstGeom>
        </p:spPr>
      </p:pic>
      <p:sp>
        <p:nvSpPr>
          <p:cNvPr id="8" name="object 2"/>
          <p:cNvSpPr txBox="1">
            <a:spLocks/>
          </p:cNvSpPr>
          <p:nvPr/>
        </p:nvSpPr>
        <p:spPr>
          <a:xfrm>
            <a:off x="6813638" y="1505186"/>
            <a:ext cx="10033150" cy="23339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7200" b="0" i="0">
                <a:solidFill>
                  <a:schemeClr val="bg1"/>
                </a:solidFill>
                <a:latin typeface="Cambria"/>
                <a:ea typeface="+mj-ea"/>
                <a:cs typeface="Cambria"/>
              </a:defRPr>
            </a:lvl1pPr>
          </a:lstStyle>
          <a:p>
            <a:pPr marL="12700" algn="r">
              <a:spcBef>
                <a:spcPts val="100"/>
              </a:spcBef>
            </a:pPr>
            <a:r>
              <a:rPr lang="en-US" sz="5000" dirty="0">
                <a:solidFill>
                  <a:srgbClr val="86A7C4"/>
                </a:solidFill>
              </a:rPr>
              <a:t>Scenario 2 – </a:t>
            </a:r>
            <a:endParaRPr lang="en-US" sz="5000" dirty="0" smtClean="0">
              <a:solidFill>
                <a:srgbClr val="86A7C4"/>
              </a:solidFill>
            </a:endParaRPr>
          </a:p>
          <a:p>
            <a:pPr marL="12700" algn="r">
              <a:spcBef>
                <a:spcPts val="100"/>
              </a:spcBef>
            </a:pPr>
            <a:r>
              <a:rPr lang="en-US" sz="5000" i="1" dirty="0" smtClean="0">
                <a:solidFill>
                  <a:srgbClr val="86A7C4"/>
                </a:solidFill>
              </a:rPr>
              <a:t>Rogers </a:t>
            </a:r>
            <a:r>
              <a:rPr lang="en-US" sz="5000" i="1" dirty="0">
                <a:solidFill>
                  <a:srgbClr val="86A7C4"/>
                </a:solidFill>
              </a:rPr>
              <a:t>v </a:t>
            </a:r>
            <a:r>
              <a:rPr lang="en-US" sz="5000" i="1" dirty="0" smtClean="0">
                <a:solidFill>
                  <a:srgbClr val="86A7C4"/>
                </a:solidFill>
              </a:rPr>
              <a:t>Rogers Communications </a:t>
            </a:r>
            <a:r>
              <a:rPr lang="en-US" sz="5000" i="1" dirty="0">
                <a:solidFill>
                  <a:srgbClr val="86A7C4"/>
                </a:solidFill>
              </a:rPr>
              <a:t>Inc., </a:t>
            </a:r>
            <a:r>
              <a:rPr lang="en-US" sz="5000" dirty="0" smtClean="0">
                <a:solidFill>
                  <a:srgbClr val="86A7C4"/>
                </a:solidFill>
              </a:rPr>
              <a:t>2021 </a:t>
            </a:r>
            <a:r>
              <a:rPr lang="en-US" sz="5000" dirty="0">
                <a:solidFill>
                  <a:srgbClr val="86A7C4"/>
                </a:solidFill>
              </a:rPr>
              <a:t>BCSC 2184</a:t>
            </a:r>
            <a:endParaRPr lang="en-US" sz="5000" kern="0" dirty="0">
              <a:solidFill>
                <a:srgbClr val="86A7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35476" y="4171686"/>
            <a:ext cx="12509124" cy="55553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CA" sz="2000" spc="-105" dirty="0" smtClean="0">
              <a:solidFill>
                <a:srgbClr val="1D384F"/>
              </a:solidFill>
              <a:latin typeface="Cambria"/>
              <a:cs typeface="Cambria"/>
            </a:endParaRPr>
          </a:p>
          <a:p>
            <a:pPr marL="469900" indent="-4572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D384F"/>
                </a:solidFill>
                <a:latin typeface="Cambria"/>
                <a:cs typeface="Cambria"/>
              </a:rPr>
              <a:t>As chair </a:t>
            </a:r>
            <a:r>
              <a:rPr lang="en-US" sz="3200" dirty="0">
                <a:solidFill>
                  <a:srgbClr val="1D384F"/>
                </a:solidFill>
                <a:latin typeface="Cambria"/>
                <a:cs typeface="Cambria"/>
              </a:rPr>
              <a:t>of Rogers family trust, Edward </a:t>
            </a:r>
            <a:r>
              <a:rPr lang="en-US" sz="3200" b="1" dirty="0">
                <a:solidFill>
                  <a:srgbClr val="1D384F"/>
                </a:solidFill>
                <a:latin typeface="Cambria"/>
                <a:cs typeface="Cambria"/>
              </a:rPr>
              <a:t>could vote the trust shares</a:t>
            </a:r>
          </a:p>
          <a:p>
            <a:pPr marL="469900" indent="-4572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D384F"/>
                </a:solidFill>
                <a:latin typeface="Cambria"/>
                <a:cs typeface="Cambria"/>
              </a:rPr>
              <a:t>Edward</a:t>
            </a:r>
            <a:r>
              <a:rPr lang="en-US" sz="3200" b="1" dirty="0">
                <a:solidFill>
                  <a:srgbClr val="1D384F"/>
                </a:solidFill>
                <a:latin typeface="Cambria"/>
                <a:cs typeface="Cambria"/>
              </a:rPr>
              <a:t> passed resolution and installed his preferred </a:t>
            </a:r>
            <a:r>
              <a:rPr lang="en-US" sz="3200" b="1" dirty="0" smtClean="0">
                <a:solidFill>
                  <a:srgbClr val="1D384F"/>
                </a:solidFill>
                <a:latin typeface="Cambria"/>
                <a:cs typeface="Cambria"/>
              </a:rPr>
              <a:t>directors</a:t>
            </a:r>
          </a:p>
          <a:p>
            <a:pPr marL="469900" indent="-4572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1D384F"/>
                </a:solidFill>
                <a:latin typeface="Cambria"/>
                <a:cs typeface="Cambria"/>
              </a:rPr>
              <a:t>D</a:t>
            </a:r>
            <a:r>
              <a:rPr lang="en-US" sz="3200" b="1" dirty="0" smtClean="0">
                <a:solidFill>
                  <a:srgbClr val="1D384F"/>
                </a:solidFill>
                <a:latin typeface="Cambria"/>
                <a:cs typeface="Cambria"/>
              </a:rPr>
              <a:t>ueling </a:t>
            </a:r>
            <a:r>
              <a:rPr lang="en-US" sz="3200" b="1" dirty="0">
                <a:solidFill>
                  <a:srgbClr val="1D384F"/>
                </a:solidFill>
                <a:latin typeface="Cambria"/>
                <a:cs typeface="Cambria"/>
              </a:rPr>
              <a:t>boards</a:t>
            </a:r>
            <a:r>
              <a:rPr lang="en-US" sz="3200" dirty="0">
                <a:solidFill>
                  <a:srgbClr val="1D384F"/>
                </a:solidFill>
                <a:latin typeface="Cambria"/>
                <a:cs typeface="Cambria"/>
              </a:rPr>
              <a:t>, both claiming to be true Rogers board</a:t>
            </a:r>
          </a:p>
          <a:p>
            <a:pPr marL="469900" indent="-4572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D384F"/>
                </a:solidFill>
                <a:latin typeface="Cambria"/>
                <a:cs typeface="Cambria"/>
              </a:rPr>
              <a:t>Interpretation of Rogers’ Articles of Incorporation and the BC statute under which Rogers incorporated</a:t>
            </a:r>
          </a:p>
          <a:p>
            <a:pPr marL="469900" indent="-4572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D384F"/>
                </a:solidFill>
                <a:latin typeface="Cambria"/>
                <a:cs typeface="Cambria"/>
              </a:rPr>
              <a:t>Court found </a:t>
            </a:r>
            <a:r>
              <a:rPr lang="en-US" sz="3200" b="1" dirty="0">
                <a:solidFill>
                  <a:srgbClr val="1D384F"/>
                </a:solidFill>
                <a:latin typeface="Cambria"/>
                <a:cs typeface="Cambria"/>
              </a:rPr>
              <a:t>Edward had properly brought and passed consent resolution,</a:t>
            </a:r>
            <a:r>
              <a:rPr lang="en-US" sz="3200" dirty="0">
                <a:solidFill>
                  <a:srgbClr val="1D384F"/>
                </a:solidFill>
                <a:latin typeface="Cambria"/>
                <a:cs typeface="Cambria"/>
              </a:rPr>
              <a:t> meaning his slate of directors duly elected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5477" y="1677394"/>
            <a:ext cx="5219699" cy="2438399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1BFDAA60-EE5B-4780-B29C-815ADB25564C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68863" y="9334500"/>
            <a:ext cx="2490537" cy="785106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76" y="1677394"/>
            <a:ext cx="5219699" cy="2438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18"/>
          <a:stretch/>
        </p:blipFill>
        <p:spPr>
          <a:xfrm>
            <a:off x="1435477" y="1639295"/>
            <a:ext cx="5219698" cy="2476498"/>
          </a:xfrm>
          <a:prstGeom prst="rect">
            <a:avLst/>
          </a:prstGeom>
        </p:spPr>
      </p:pic>
      <p:sp>
        <p:nvSpPr>
          <p:cNvPr id="9" name="object 2"/>
          <p:cNvSpPr txBox="1">
            <a:spLocks/>
          </p:cNvSpPr>
          <p:nvPr/>
        </p:nvSpPr>
        <p:spPr>
          <a:xfrm>
            <a:off x="6813638" y="1505186"/>
            <a:ext cx="10033150" cy="23339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7200" b="0" i="0">
                <a:solidFill>
                  <a:schemeClr val="bg1"/>
                </a:solidFill>
                <a:latin typeface="Cambria"/>
                <a:ea typeface="+mj-ea"/>
                <a:cs typeface="Cambria"/>
              </a:defRPr>
            </a:lvl1pPr>
          </a:lstStyle>
          <a:p>
            <a:pPr marL="12700" algn="r">
              <a:spcBef>
                <a:spcPts val="100"/>
              </a:spcBef>
            </a:pPr>
            <a:r>
              <a:rPr lang="en-US" sz="5000" dirty="0">
                <a:solidFill>
                  <a:srgbClr val="86A7C4"/>
                </a:solidFill>
              </a:rPr>
              <a:t>Scenario 2 – </a:t>
            </a:r>
            <a:endParaRPr lang="en-US" sz="5000" dirty="0" smtClean="0">
              <a:solidFill>
                <a:srgbClr val="86A7C4"/>
              </a:solidFill>
            </a:endParaRPr>
          </a:p>
          <a:p>
            <a:pPr marL="12700" algn="r">
              <a:spcBef>
                <a:spcPts val="100"/>
              </a:spcBef>
            </a:pPr>
            <a:r>
              <a:rPr lang="en-US" sz="5000" i="1" dirty="0" smtClean="0">
                <a:solidFill>
                  <a:srgbClr val="86A7C4"/>
                </a:solidFill>
              </a:rPr>
              <a:t>Rogers </a:t>
            </a:r>
            <a:r>
              <a:rPr lang="en-US" sz="5000" i="1" dirty="0">
                <a:solidFill>
                  <a:srgbClr val="86A7C4"/>
                </a:solidFill>
              </a:rPr>
              <a:t>v </a:t>
            </a:r>
            <a:r>
              <a:rPr lang="en-US" sz="5000" i="1" dirty="0" smtClean="0">
                <a:solidFill>
                  <a:srgbClr val="86A7C4"/>
                </a:solidFill>
              </a:rPr>
              <a:t>Rogers Communications </a:t>
            </a:r>
            <a:r>
              <a:rPr lang="en-US" sz="5000" i="1" dirty="0">
                <a:solidFill>
                  <a:srgbClr val="86A7C4"/>
                </a:solidFill>
              </a:rPr>
              <a:t>Inc., </a:t>
            </a:r>
            <a:r>
              <a:rPr lang="en-US" sz="5000" dirty="0">
                <a:solidFill>
                  <a:srgbClr val="86A7C4"/>
                </a:solidFill>
              </a:rPr>
              <a:t>2021 BCSC 2184</a:t>
            </a:r>
            <a:endParaRPr lang="en-US" sz="5000" kern="0" dirty="0">
              <a:solidFill>
                <a:srgbClr val="86A7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6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35475" y="4686300"/>
            <a:ext cx="12509124" cy="3235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CA" sz="2000" spc="-105" dirty="0" smtClean="0">
              <a:solidFill>
                <a:srgbClr val="1D384F"/>
              </a:solidFill>
              <a:latin typeface="Cambria"/>
              <a:cs typeface="Cambria"/>
            </a:endParaRPr>
          </a:p>
          <a:p>
            <a:pPr marL="469900" indent="-4572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D384F"/>
                </a:solidFill>
                <a:latin typeface="Cambria"/>
                <a:cs typeface="Cambria"/>
              </a:rPr>
              <a:t>Real estate development company</a:t>
            </a:r>
          </a:p>
          <a:p>
            <a:pPr marL="469900" indent="-4572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D384F"/>
                </a:solidFill>
                <a:latin typeface="Cambria"/>
                <a:cs typeface="Cambria"/>
              </a:rPr>
              <a:t>Founded 1951</a:t>
            </a:r>
          </a:p>
          <a:p>
            <a:pPr marL="469900" indent="-4572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D384F"/>
                </a:solidFill>
                <a:latin typeface="Cambria"/>
                <a:cs typeface="Cambria"/>
              </a:rPr>
              <a:t>Value $2.5 to $4 billion </a:t>
            </a:r>
          </a:p>
          <a:p>
            <a:pPr marL="469900" indent="-4572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D384F"/>
                </a:solidFill>
                <a:latin typeface="Cambria"/>
                <a:cs typeface="Cambria"/>
              </a:rPr>
              <a:t>No shareholder or partnership agreement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5477" y="1677394"/>
            <a:ext cx="5219699" cy="2438399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1BFDAA60-EE5B-4780-B29C-815ADB25564C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68863" y="9334500"/>
            <a:ext cx="2490537" cy="785106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76" y="1677394"/>
            <a:ext cx="5219699" cy="2438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18"/>
          <a:stretch/>
        </p:blipFill>
        <p:spPr>
          <a:xfrm>
            <a:off x="1435477" y="1639295"/>
            <a:ext cx="5219698" cy="24764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15"/>
          <a:stretch/>
        </p:blipFill>
        <p:spPr>
          <a:xfrm>
            <a:off x="1435475" y="1672946"/>
            <a:ext cx="5219700" cy="2442848"/>
          </a:xfrm>
          <a:prstGeom prst="rect">
            <a:avLst/>
          </a:prstGeom>
        </p:spPr>
      </p:pic>
      <p:sp>
        <p:nvSpPr>
          <p:cNvPr id="9" name="object 2"/>
          <p:cNvSpPr txBox="1">
            <a:spLocks/>
          </p:cNvSpPr>
          <p:nvPr/>
        </p:nvSpPr>
        <p:spPr>
          <a:xfrm>
            <a:off x="6813638" y="1505186"/>
            <a:ext cx="10033150" cy="2346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7200" b="0" i="0">
                <a:solidFill>
                  <a:schemeClr val="bg1"/>
                </a:solidFill>
                <a:latin typeface="Cambria"/>
                <a:ea typeface="+mj-ea"/>
                <a:cs typeface="Cambria"/>
              </a:defRPr>
            </a:lvl1pPr>
          </a:lstStyle>
          <a:p>
            <a:pPr marL="12700" algn="r">
              <a:spcBef>
                <a:spcPts val="100"/>
              </a:spcBef>
            </a:pPr>
            <a:r>
              <a:rPr lang="en-US" sz="5000" dirty="0" smtClean="0">
                <a:solidFill>
                  <a:srgbClr val="86A7C4"/>
                </a:solidFill>
              </a:rPr>
              <a:t>Scenario </a:t>
            </a:r>
            <a:r>
              <a:rPr lang="en-US" sz="5000" dirty="0">
                <a:solidFill>
                  <a:srgbClr val="86A7C4"/>
                </a:solidFill>
              </a:rPr>
              <a:t>3 </a:t>
            </a:r>
            <a:r>
              <a:rPr lang="en-US" sz="5000" dirty="0" smtClean="0">
                <a:solidFill>
                  <a:srgbClr val="86A7C4"/>
                </a:solidFill>
              </a:rPr>
              <a:t>– </a:t>
            </a:r>
          </a:p>
          <a:p>
            <a:pPr marL="12700" algn="r">
              <a:spcBef>
                <a:spcPts val="100"/>
              </a:spcBef>
            </a:pPr>
            <a:r>
              <a:rPr lang="en-US" sz="5000" i="1" dirty="0" err="1" smtClean="0">
                <a:solidFill>
                  <a:srgbClr val="86A7C4"/>
                </a:solidFill>
              </a:rPr>
              <a:t>Libfeld</a:t>
            </a:r>
            <a:r>
              <a:rPr lang="en-US" sz="5000" i="1" dirty="0" smtClean="0">
                <a:solidFill>
                  <a:srgbClr val="86A7C4"/>
                </a:solidFill>
              </a:rPr>
              <a:t> </a:t>
            </a:r>
            <a:r>
              <a:rPr lang="en-US" sz="5000" i="1" dirty="0">
                <a:solidFill>
                  <a:srgbClr val="86A7C4"/>
                </a:solidFill>
              </a:rPr>
              <a:t>v. </a:t>
            </a:r>
            <a:r>
              <a:rPr lang="en-US" sz="5000" i="1" dirty="0" err="1">
                <a:solidFill>
                  <a:srgbClr val="86A7C4"/>
                </a:solidFill>
              </a:rPr>
              <a:t>Libfeld</a:t>
            </a:r>
            <a:r>
              <a:rPr lang="en-US" sz="5000" dirty="0">
                <a:solidFill>
                  <a:srgbClr val="86A7C4"/>
                </a:solidFill>
              </a:rPr>
              <a:t>, </a:t>
            </a:r>
            <a:endParaRPr lang="en-US" sz="5000" dirty="0" smtClean="0">
              <a:solidFill>
                <a:srgbClr val="86A7C4"/>
              </a:solidFill>
            </a:endParaRPr>
          </a:p>
          <a:p>
            <a:pPr marL="12700" algn="r">
              <a:spcBef>
                <a:spcPts val="100"/>
              </a:spcBef>
            </a:pPr>
            <a:r>
              <a:rPr lang="en-US" sz="5000" dirty="0" smtClean="0">
                <a:solidFill>
                  <a:srgbClr val="86A7C4"/>
                </a:solidFill>
              </a:rPr>
              <a:t>2021 </a:t>
            </a:r>
            <a:r>
              <a:rPr lang="en-US" sz="5000" dirty="0">
                <a:solidFill>
                  <a:srgbClr val="86A7C4"/>
                </a:solidFill>
              </a:rPr>
              <a:t>ONSC 4670</a:t>
            </a:r>
            <a:endParaRPr lang="en-US" sz="5000" kern="0" dirty="0">
              <a:solidFill>
                <a:srgbClr val="86A7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35475" y="4158862"/>
            <a:ext cx="8851525" cy="55681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CA" sz="2000" spc="-105" dirty="0" smtClean="0">
              <a:solidFill>
                <a:srgbClr val="1D384F"/>
              </a:solidFill>
              <a:latin typeface="Cambria"/>
              <a:cs typeface="Cambria"/>
            </a:endParaRPr>
          </a:p>
          <a:p>
            <a:pPr marL="469900" indent="-4572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D384F"/>
                </a:solidFill>
                <a:latin typeface="Cambria"/>
                <a:cs typeface="Cambria"/>
              </a:rPr>
              <a:t>Application to wind up business </a:t>
            </a:r>
          </a:p>
          <a:p>
            <a:pPr marL="469900" indent="-4572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D384F"/>
                </a:solidFill>
                <a:latin typeface="Cambria"/>
                <a:cs typeface="Cambria"/>
              </a:rPr>
              <a:t>Main issue was </a:t>
            </a:r>
            <a:r>
              <a:rPr lang="en-US" sz="3200" b="1" dirty="0">
                <a:solidFill>
                  <a:srgbClr val="1D384F"/>
                </a:solidFill>
                <a:latin typeface="Cambria"/>
                <a:cs typeface="Cambria"/>
              </a:rPr>
              <a:t>methodology of </a:t>
            </a:r>
            <a:r>
              <a:rPr lang="en-US" sz="3200" b="1" dirty="0" smtClean="0">
                <a:solidFill>
                  <a:srgbClr val="1D384F"/>
                </a:solidFill>
                <a:latin typeface="Cambria"/>
                <a:cs typeface="Cambria"/>
              </a:rPr>
              <a:t>dissolution:</a:t>
            </a:r>
            <a:endParaRPr lang="en-US" sz="3200" b="1" dirty="0">
              <a:solidFill>
                <a:srgbClr val="1D384F"/>
              </a:solidFill>
              <a:latin typeface="Cambria"/>
              <a:cs typeface="Cambria"/>
            </a:endParaRPr>
          </a:p>
          <a:p>
            <a:pPr marL="927100" lvl="2" algn="just">
              <a:lnSpc>
                <a:spcPct val="150000"/>
              </a:lnSpc>
              <a:spcBef>
                <a:spcPts val="100"/>
              </a:spcBef>
            </a:pPr>
            <a:r>
              <a:rPr lang="en-US" sz="3200" dirty="0">
                <a:solidFill>
                  <a:srgbClr val="86A7C4"/>
                </a:solidFill>
                <a:latin typeface="Cambria"/>
                <a:cs typeface="Cambria"/>
              </a:rPr>
              <a:t>Buy-sell remedy or strategic buy out</a:t>
            </a:r>
          </a:p>
          <a:p>
            <a:pPr marL="927100" lvl="2" algn="just">
              <a:lnSpc>
                <a:spcPct val="150000"/>
              </a:lnSpc>
              <a:spcBef>
                <a:spcPts val="100"/>
              </a:spcBef>
            </a:pPr>
            <a:r>
              <a:rPr lang="en-US" sz="3200" dirty="0">
                <a:solidFill>
                  <a:srgbClr val="86A7C4"/>
                </a:solidFill>
                <a:latin typeface="Cambria"/>
                <a:cs typeface="Cambria"/>
              </a:rPr>
              <a:t>Division into four portions</a:t>
            </a:r>
          </a:p>
          <a:p>
            <a:pPr marL="927100" lvl="2" algn="just">
              <a:lnSpc>
                <a:spcPct val="150000"/>
              </a:lnSpc>
              <a:spcBef>
                <a:spcPts val="100"/>
              </a:spcBef>
            </a:pPr>
            <a:r>
              <a:rPr lang="en-US" sz="3200" dirty="0">
                <a:solidFill>
                  <a:srgbClr val="86A7C4"/>
                </a:solidFill>
                <a:latin typeface="Cambria"/>
                <a:cs typeface="Cambria"/>
              </a:rPr>
              <a:t>Total liquidation, wind-up and sale</a:t>
            </a:r>
          </a:p>
          <a:p>
            <a:pPr marL="469900" indent="-4572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D384F"/>
                </a:solidFill>
                <a:latin typeface="Cambria"/>
                <a:cs typeface="Cambria"/>
              </a:rPr>
              <a:t>Result: </a:t>
            </a:r>
            <a:r>
              <a:rPr lang="en-US" sz="3200" dirty="0">
                <a:solidFill>
                  <a:srgbClr val="1D384F"/>
                </a:solidFill>
                <a:latin typeface="Cambria"/>
                <a:cs typeface="Cambria"/>
              </a:rPr>
              <a:t>Group to be wound up and sold under supervision of a Court-appointed sales officer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5477" y="1677394"/>
            <a:ext cx="5219699" cy="2438399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1BFDAA60-EE5B-4780-B29C-815ADB25564C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68863" y="9334500"/>
            <a:ext cx="2490537" cy="785106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76" y="1677394"/>
            <a:ext cx="5219699" cy="2438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18"/>
          <a:stretch/>
        </p:blipFill>
        <p:spPr>
          <a:xfrm>
            <a:off x="1435477" y="1639295"/>
            <a:ext cx="5219698" cy="24764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15"/>
          <a:stretch/>
        </p:blipFill>
        <p:spPr>
          <a:xfrm>
            <a:off x="1435475" y="1672946"/>
            <a:ext cx="5219700" cy="2442848"/>
          </a:xfrm>
          <a:prstGeom prst="rect">
            <a:avLst/>
          </a:prstGeom>
        </p:spPr>
      </p:pic>
      <p:sp>
        <p:nvSpPr>
          <p:cNvPr id="10" name="object 2"/>
          <p:cNvSpPr txBox="1">
            <a:spLocks/>
          </p:cNvSpPr>
          <p:nvPr/>
        </p:nvSpPr>
        <p:spPr>
          <a:xfrm>
            <a:off x="6813638" y="1505186"/>
            <a:ext cx="10033150" cy="2346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7200" b="0" i="0">
                <a:solidFill>
                  <a:schemeClr val="bg1"/>
                </a:solidFill>
                <a:latin typeface="Cambria"/>
                <a:ea typeface="+mj-ea"/>
                <a:cs typeface="Cambria"/>
              </a:defRPr>
            </a:lvl1pPr>
          </a:lstStyle>
          <a:p>
            <a:pPr marL="12700" algn="r">
              <a:spcBef>
                <a:spcPts val="100"/>
              </a:spcBef>
            </a:pPr>
            <a:r>
              <a:rPr lang="en-US" sz="5000" dirty="0" smtClean="0">
                <a:solidFill>
                  <a:srgbClr val="86A7C4"/>
                </a:solidFill>
              </a:rPr>
              <a:t>Scenario </a:t>
            </a:r>
            <a:r>
              <a:rPr lang="en-US" sz="5000" dirty="0">
                <a:solidFill>
                  <a:srgbClr val="86A7C4"/>
                </a:solidFill>
              </a:rPr>
              <a:t>3 </a:t>
            </a:r>
            <a:r>
              <a:rPr lang="en-US" sz="5000" dirty="0" smtClean="0">
                <a:solidFill>
                  <a:srgbClr val="86A7C4"/>
                </a:solidFill>
              </a:rPr>
              <a:t>– </a:t>
            </a:r>
          </a:p>
          <a:p>
            <a:pPr marL="12700" algn="r">
              <a:spcBef>
                <a:spcPts val="100"/>
              </a:spcBef>
            </a:pPr>
            <a:r>
              <a:rPr lang="en-US" sz="5000" i="1" dirty="0" err="1" smtClean="0">
                <a:solidFill>
                  <a:srgbClr val="86A7C4"/>
                </a:solidFill>
              </a:rPr>
              <a:t>Libfeld</a:t>
            </a:r>
            <a:r>
              <a:rPr lang="en-US" sz="5000" i="1" dirty="0" smtClean="0">
                <a:solidFill>
                  <a:srgbClr val="86A7C4"/>
                </a:solidFill>
              </a:rPr>
              <a:t> </a:t>
            </a:r>
            <a:r>
              <a:rPr lang="en-US" sz="5000" i="1" dirty="0">
                <a:solidFill>
                  <a:srgbClr val="86A7C4"/>
                </a:solidFill>
              </a:rPr>
              <a:t>v. </a:t>
            </a:r>
            <a:r>
              <a:rPr lang="en-US" sz="5000" i="1" dirty="0" err="1">
                <a:solidFill>
                  <a:srgbClr val="86A7C4"/>
                </a:solidFill>
              </a:rPr>
              <a:t>Libfeld</a:t>
            </a:r>
            <a:r>
              <a:rPr lang="en-US" sz="5000" dirty="0">
                <a:solidFill>
                  <a:srgbClr val="86A7C4"/>
                </a:solidFill>
              </a:rPr>
              <a:t>, </a:t>
            </a:r>
            <a:endParaRPr lang="en-US" sz="5000" dirty="0" smtClean="0">
              <a:solidFill>
                <a:srgbClr val="86A7C4"/>
              </a:solidFill>
            </a:endParaRPr>
          </a:p>
          <a:p>
            <a:pPr marL="12700" algn="r">
              <a:spcBef>
                <a:spcPts val="100"/>
              </a:spcBef>
            </a:pPr>
            <a:r>
              <a:rPr lang="en-US" sz="5000" dirty="0" smtClean="0">
                <a:solidFill>
                  <a:srgbClr val="86A7C4"/>
                </a:solidFill>
              </a:rPr>
              <a:t>2021 </a:t>
            </a:r>
            <a:r>
              <a:rPr lang="en-US" sz="5000" dirty="0">
                <a:solidFill>
                  <a:srgbClr val="86A7C4"/>
                </a:solidFill>
              </a:rPr>
              <a:t>ONSC 4670</a:t>
            </a:r>
            <a:endParaRPr lang="en-US" sz="5000" kern="0" dirty="0">
              <a:solidFill>
                <a:srgbClr val="86A7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22776" y="4386589"/>
            <a:ext cx="13969624" cy="55066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D384F"/>
                </a:solidFill>
                <a:latin typeface="Cambria"/>
                <a:cs typeface="Cambria"/>
              </a:rPr>
              <a:t>Company has generally been productive. </a:t>
            </a:r>
          </a:p>
          <a:p>
            <a:pPr marL="584200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D384F"/>
                </a:solidFill>
                <a:latin typeface="Cambria"/>
                <a:cs typeface="Cambria"/>
              </a:rPr>
              <a:t>Now involved in </a:t>
            </a:r>
            <a:r>
              <a:rPr lang="en-US" sz="3200" b="1" dirty="0">
                <a:solidFill>
                  <a:srgbClr val="1D384F"/>
                </a:solidFill>
                <a:latin typeface="Cambria"/>
                <a:cs typeface="Cambria"/>
              </a:rPr>
              <a:t>a dispute with a major supplier</a:t>
            </a:r>
            <a:r>
              <a:rPr lang="en-US" sz="3200" dirty="0">
                <a:solidFill>
                  <a:srgbClr val="1D384F"/>
                </a:solidFill>
                <a:latin typeface="Cambria"/>
                <a:cs typeface="Cambria"/>
              </a:rPr>
              <a:t>. </a:t>
            </a:r>
          </a:p>
          <a:p>
            <a:pPr marL="584200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D384F"/>
                </a:solidFill>
                <a:latin typeface="Cambria"/>
                <a:cs typeface="Cambria"/>
              </a:rPr>
              <a:t>Board members</a:t>
            </a:r>
            <a:r>
              <a:rPr lang="en-US" sz="3200" dirty="0">
                <a:solidFill>
                  <a:srgbClr val="1D384F"/>
                </a:solidFill>
                <a:latin typeface="Cambria"/>
                <a:cs typeface="Cambria"/>
              </a:rPr>
              <a:t>, who are also the only shareholders, </a:t>
            </a:r>
            <a:r>
              <a:rPr lang="en-US" sz="3200" dirty="0" smtClean="0">
                <a:solidFill>
                  <a:srgbClr val="1D384F"/>
                </a:solidFill>
                <a:latin typeface="Cambria"/>
                <a:cs typeface="Cambria"/>
              </a:rPr>
              <a:t>have </a:t>
            </a:r>
            <a:r>
              <a:rPr lang="en-US" sz="3200" b="1" dirty="0">
                <a:solidFill>
                  <a:srgbClr val="1D384F"/>
                </a:solidFill>
                <a:latin typeface="Cambria"/>
                <a:cs typeface="Cambria"/>
              </a:rPr>
              <a:t>divided into two camps</a:t>
            </a:r>
            <a:r>
              <a:rPr lang="en-US" sz="320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lang="en-US" sz="3200" b="1" dirty="0">
                <a:solidFill>
                  <a:srgbClr val="1D384F"/>
                </a:solidFill>
                <a:latin typeface="Cambria"/>
                <a:cs typeface="Cambria"/>
              </a:rPr>
              <a:t>and are threatening litigation against each other and against the company</a:t>
            </a:r>
            <a:r>
              <a:rPr lang="en-US" sz="3200" dirty="0">
                <a:solidFill>
                  <a:srgbClr val="1D384F"/>
                </a:solidFill>
                <a:latin typeface="Cambria"/>
                <a:cs typeface="Cambria"/>
              </a:rPr>
              <a:t>, making allegations about </a:t>
            </a:r>
            <a:r>
              <a:rPr lang="en-US" sz="3200" b="1" dirty="0">
                <a:solidFill>
                  <a:srgbClr val="1D384F"/>
                </a:solidFill>
                <a:latin typeface="Cambria"/>
                <a:cs typeface="Cambria"/>
              </a:rPr>
              <a:t>one director having a romantic relationship with a subordinate</a:t>
            </a:r>
            <a:r>
              <a:rPr lang="en-US" sz="3200" dirty="0">
                <a:solidFill>
                  <a:srgbClr val="1D384F"/>
                </a:solidFill>
                <a:latin typeface="Cambria"/>
                <a:cs typeface="Cambria"/>
              </a:rPr>
              <a:t>, contrary to company policy. </a:t>
            </a:r>
          </a:p>
          <a:p>
            <a:pPr marL="584200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D384F"/>
                </a:solidFill>
                <a:latin typeface="Cambria"/>
                <a:cs typeface="Cambria"/>
              </a:rPr>
              <a:t>Some of the directors disagree with the direction management is taking the company. </a:t>
            </a:r>
          </a:p>
          <a:p>
            <a:pPr marL="584200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D384F"/>
                </a:solidFill>
                <a:latin typeface="Cambria"/>
                <a:cs typeface="Cambria"/>
              </a:rPr>
              <a:t>Some directors are considering </a:t>
            </a:r>
            <a:r>
              <a:rPr lang="en-US" sz="3200" b="1" dirty="0">
                <a:solidFill>
                  <a:srgbClr val="1D384F"/>
                </a:solidFill>
                <a:latin typeface="Cambria"/>
                <a:cs typeface="Cambria"/>
              </a:rPr>
              <a:t>resigning</a:t>
            </a:r>
            <a:r>
              <a:rPr lang="en-US" sz="3200" dirty="0">
                <a:solidFill>
                  <a:srgbClr val="1D384F"/>
                </a:solidFill>
                <a:latin typeface="Cambria"/>
                <a:cs typeface="Cambria"/>
              </a:rPr>
              <a:t>.</a:t>
            </a:r>
          </a:p>
          <a:p>
            <a:pPr marL="584200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3200" spc="-105" dirty="0">
              <a:solidFill>
                <a:srgbClr val="1D384F"/>
              </a:solidFill>
              <a:latin typeface="Cambria"/>
              <a:cs typeface="Cambria"/>
            </a:endParaRPr>
          </a:p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3200" spc="-105" dirty="0">
                <a:solidFill>
                  <a:srgbClr val="86A7C4"/>
                </a:solidFill>
                <a:latin typeface="Cambria"/>
                <a:cs typeface="Cambria"/>
              </a:rPr>
              <a:t>* </a:t>
            </a:r>
            <a:r>
              <a:rPr lang="en-US" sz="3200" spc="-105" dirty="0" smtClean="0">
                <a:solidFill>
                  <a:srgbClr val="86A7C4"/>
                </a:solidFill>
                <a:latin typeface="Cambria"/>
                <a:cs typeface="Cambria"/>
              </a:rPr>
              <a:t>Hypothetical - </a:t>
            </a:r>
            <a:r>
              <a:rPr lang="en-US" sz="3200" spc="-105" dirty="0">
                <a:solidFill>
                  <a:srgbClr val="86A7C4"/>
                </a:solidFill>
                <a:latin typeface="Cambria"/>
                <a:cs typeface="Cambria"/>
              </a:rPr>
              <a:t>based on elements of real client </a:t>
            </a:r>
            <a:r>
              <a:rPr lang="en-US" sz="3200" spc="-105" dirty="0" smtClean="0">
                <a:solidFill>
                  <a:srgbClr val="86A7C4"/>
                </a:solidFill>
                <a:latin typeface="Cambria"/>
                <a:cs typeface="Cambria"/>
              </a:rPr>
              <a:t>matters </a:t>
            </a:r>
            <a:endParaRPr lang="en-CA" sz="3200" b="1" spc="-105" dirty="0">
              <a:solidFill>
                <a:srgbClr val="86A7C4"/>
              </a:solidFill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5477" y="1677394"/>
            <a:ext cx="5219699" cy="2438399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1BFDAA60-EE5B-4780-B29C-815ADB25564C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68863" y="9334500"/>
            <a:ext cx="2490537" cy="785106"/>
          </a:xfrm>
          <a:prstGeom prst="rect">
            <a:avLst/>
          </a:prstGeom>
          <a:noFill/>
        </p:spPr>
      </p:pic>
      <p:sp>
        <p:nvSpPr>
          <p:cNvPr id="6" name="object 2"/>
          <p:cNvSpPr txBox="1">
            <a:spLocks/>
          </p:cNvSpPr>
          <p:nvPr/>
        </p:nvSpPr>
        <p:spPr>
          <a:xfrm>
            <a:off x="6813638" y="1505186"/>
            <a:ext cx="10033150" cy="2346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7200" b="0" i="0">
                <a:solidFill>
                  <a:schemeClr val="bg1"/>
                </a:solidFill>
                <a:latin typeface="Cambria"/>
                <a:ea typeface="+mj-ea"/>
                <a:cs typeface="Cambria"/>
              </a:defRPr>
            </a:lvl1pPr>
          </a:lstStyle>
          <a:p>
            <a:pPr marL="12700" algn="r">
              <a:spcBef>
                <a:spcPts val="100"/>
              </a:spcBef>
            </a:pPr>
            <a:r>
              <a:rPr lang="en-US" sz="5000" dirty="0">
                <a:solidFill>
                  <a:srgbClr val="86A7C4"/>
                </a:solidFill>
              </a:rPr>
              <a:t>Scenario 4 – </a:t>
            </a:r>
            <a:br>
              <a:rPr lang="en-US" sz="5000" dirty="0">
                <a:solidFill>
                  <a:srgbClr val="86A7C4"/>
                </a:solidFill>
              </a:rPr>
            </a:br>
            <a:r>
              <a:rPr lang="en-US" sz="5000" i="1" dirty="0">
                <a:solidFill>
                  <a:srgbClr val="86A7C4"/>
                </a:solidFill>
              </a:rPr>
              <a:t>Hypothetical* </a:t>
            </a:r>
            <a:r>
              <a:rPr lang="en-US" sz="5000" dirty="0">
                <a:solidFill>
                  <a:srgbClr val="86A7C4"/>
                </a:solidFill>
              </a:rPr>
              <a:t>– </a:t>
            </a:r>
            <a:br>
              <a:rPr lang="en-US" sz="5000" dirty="0">
                <a:solidFill>
                  <a:srgbClr val="86A7C4"/>
                </a:solidFill>
              </a:rPr>
            </a:br>
            <a:r>
              <a:rPr lang="en-US" sz="5000" dirty="0">
                <a:solidFill>
                  <a:srgbClr val="86A7C4"/>
                </a:solidFill>
              </a:rPr>
              <a:t>Divisions on the Board</a:t>
            </a:r>
            <a:endParaRPr lang="en-US" sz="5000" kern="0" dirty="0">
              <a:solidFill>
                <a:srgbClr val="86A7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84010" y="418820"/>
            <a:ext cx="10534649" cy="94487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800100"/>
            <a:ext cx="6477000" cy="200439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algn="r">
              <a:lnSpc>
                <a:spcPts val="7650"/>
              </a:lnSpc>
              <a:spcBef>
                <a:spcPts val="229"/>
              </a:spcBef>
            </a:pPr>
            <a:r>
              <a:rPr lang="en-CA" sz="6400" spc="-155" dirty="0">
                <a:solidFill>
                  <a:srgbClr val="1D384F"/>
                </a:solidFill>
              </a:rPr>
              <a:t>Avoiding and Resolving Conflicts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1BFDAA60-EE5B-4780-B29C-815ADB25564C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9258300"/>
            <a:ext cx="2490537" cy="78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83343" y="3080260"/>
            <a:ext cx="8008257" cy="67839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999"/>
              </a:lnSpc>
              <a:spcBef>
                <a:spcPts val="100"/>
              </a:spcBef>
              <a:spcAft>
                <a:spcPts val="1800"/>
              </a:spcAft>
              <a:buSzPct val="97802"/>
              <a:buChar char="•"/>
              <a:tabLst>
                <a:tab pos="191770" algn="l"/>
              </a:tabLst>
            </a:pPr>
            <a:r>
              <a:rPr lang="en-US" sz="4400" spc="-150" dirty="0" smtClean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lang="en-US" sz="4400" b="1" spc="-150" dirty="0" smtClean="0">
                <a:solidFill>
                  <a:srgbClr val="1D384F"/>
                </a:solidFill>
                <a:latin typeface="Cambria"/>
                <a:cs typeface="Cambria"/>
              </a:rPr>
              <a:t>Case studies: </a:t>
            </a:r>
            <a:r>
              <a:rPr lang="en-US" sz="4400" spc="-150" dirty="0" smtClean="0">
                <a:solidFill>
                  <a:srgbClr val="1D384F"/>
                </a:solidFill>
                <a:latin typeface="Cambria"/>
                <a:cs typeface="Cambria"/>
              </a:rPr>
              <a:t>Common </a:t>
            </a:r>
            <a:r>
              <a:rPr lang="en-US" sz="4400" spc="-150" dirty="0">
                <a:solidFill>
                  <a:srgbClr val="1D384F"/>
                </a:solidFill>
                <a:latin typeface="Cambria"/>
                <a:cs typeface="Cambria"/>
              </a:rPr>
              <a:t>sources of conflict in closely held companies and what professional conduct issues often arise for counsel in those </a:t>
            </a:r>
            <a:r>
              <a:rPr lang="en-US" sz="4400" spc="-150" dirty="0" smtClean="0">
                <a:solidFill>
                  <a:srgbClr val="1D384F"/>
                </a:solidFill>
                <a:latin typeface="Cambria"/>
                <a:cs typeface="Cambria"/>
              </a:rPr>
              <a:t>situations</a:t>
            </a:r>
            <a:endParaRPr lang="en-US" sz="4400" spc="-150" dirty="0">
              <a:solidFill>
                <a:srgbClr val="1D384F"/>
              </a:solidFill>
              <a:latin typeface="Cambria"/>
              <a:cs typeface="Cambria"/>
            </a:endParaRPr>
          </a:p>
          <a:p>
            <a:pPr marL="12700" marR="5080">
              <a:lnSpc>
                <a:spcPct val="115999"/>
              </a:lnSpc>
              <a:spcBef>
                <a:spcPts val="100"/>
              </a:spcBef>
              <a:spcAft>
                <a:spcPts val="1800"/>
              </a:spcAft>
              <a:buSzPct val="97802"/>
              <a:buChar char="•"/>
              <a:tabLst>
                <a:tab pos="191770" algn="l"/>
              </a:tabLst>
            </a:pPr>
            <a:r>
              <a:rPr lang="en-US" sz="4400" spc="-150" dirty="0" smtClean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lang="en-US" sz="4400" b="1" spc="-150" dirty="0" smtClean="0">
                <a:solidFill>
                  <a:srgbClr val="1D384F"/>
                </a:solidFill>
                <a:latin typeface="Cambria"/>
                <a:cs typeface="Cambria"/>
              </a:rPr>
              <a:t>Lessons </a:t>
            </a:r>
            <a:r>
              <a:rPr lang="en-US" sz="4400" spc="-150" dirty="0">
                <a:solidFill>
                  <a:srgbClr val="1D384F"/>
                </a:solidFill>
                <a:latin typeface="Cambria"/>
                <a:cs typeface="Cambria"/>
              </a:rPr>
              <a:t>for how these conflicts can be avoided and resolved, in and out of court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3343" y="652527"/>
            <a:ext cx="65646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5" dirty="0">
                <a:solidFill>
                  <a:srgbClr val="1D384F"/>
                </a:solidFill>
              </a:rPr>
              <a:t>Today’s</a:t>
            </a:r>
            <a:r>
              <a:rPr spc="65" dirty="0">
                <a:solidFill>
                  <a:srgbClr val="1D384F"/>
                </a:solidFill>
              </a:rPr>
              <a:t> </a:t>
            </a:r>
            <a:r>
              <a:rPr spc="-370" dirty="0">
                <a:solidFill>
                  <a:srgbClr val="1D384F"/>
                </a:solidFill>
              </a:rPr>
              <a:t>Session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972457" y="2028586"/>
            <a:ext cx="10675257" cy="798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999"/>
              </a:lnSpc>
              <a:spcBef>
                <a:spcPts val="100"/>
              </a:spcBef>
              <a:spcAft>
                <a:spcPts val="1800"/>
              </a:spcAft>
              <a:buSzPct val="97802"/>
              <a:buChar char="•"/>
              <a:tabLst>
                <a:tab pos="191770" algn="l"/>
              </a:tabLst>
            </a:pPr>
            <a:r>
              <a:rPr lang="en-CA" sz="4400" spc="-150" dirty="0" smtClean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lang="en-US" sz="4400" b="1" spc="-150" dirty="0">
                <a:solidFill>
                  <a:srgbClr val="1D384F"/>
                </a:solidFill>
                <a:latin typeface="Cambria"/>
                <a:cs typeface="Cambria"/>
              </a:rPr>
              <a:t>Overview </a:t>
            </a:r>
            <a:r>
              <a:rPr lang="en-US" sz="4400" spc="-150" dirty="0">
                <a:solidFill>
                  <a:srgbClr val="1D384F"/>
                </a:solidFill>
                <a:latin typeface="Cambria"/>
                <a:cs typeface="Cambria"/>
              </a:rPr>
              <a:t>of governance legal </a:t>
            </a:r>
            <a:r>
              <a:rPr lang="en-US" sz="4400" spc="-150" dirty="0" smtClean="0">
                <a:solidFill>
                  <a:srgbClr val="1D384F"/>
                </a:solidFill>
                <a:latin typeface="Cambria"/>
                <a:cs typeface="Cambria"/>
              </a:rPr>
              <a:t>principles</a:t>
            </a:r>
            <a:endParaRPr lang="en-US" sz="4400" spc="-150" dirty="0">
              <a:solidFill>
                <a:srgbClr val="1D384F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8610" y="495300"/>
            <a:ext cx="14372390" cy="7723268"/>
          </a:xfrm>
          <a:prstGeom prst="rect">
            <a:avLst/>
          </a:prstGeom>
        </p:spPr>
        <p:txBody>
          <a:bodyPr vert="horz" wrap="square" lIns="0" tIns="226695" rIns="0" bIns="0" rtlCol="0">
            <a:spAutoFit/>
          </a:bodyPr>
          <a:lstStyle/>
          <a:p>
            <a:pPr marL="12700">
              <a:spcAft>
                <a:spcPts val="1800"/>
              </a:spcAft>
              <a:buClr>
                <a:srgbClr val="2D2924"/>
              </a:buClr>
              <a:tabLst>
                <a:tab pos="581025" algn="l"/>
              </a:tabLst>
            </a:pPr>
            <a:r>
              <a:rPr lang="en-US" sz="6000" spc="-150" dirty="0">
                <a:solidFill>
                  <a:srgbClr val="FFFFFF"/>
                </a:solidFill>
                <a:latin typeface="Cambria"/>
                <a:cs typeface="Cambria"/>
              </a:rPr>
              <a:t>Dispute resolution tools </a:t>
            </a:r>
          </a:p>
          <a:p>
            <a:pPr marL="927100" lvl="2">
              <a:spcAft>
                <a:spcPts val="1800"/>
              </a:spcAft>
              <a:buClr>
                <a:srgbClr val="2D2924"/>
              </a:buClr>
              <a:tabLst>
                <a:tab pos="581025" algn="l"/>
              </a:tabLst>
            </a:pPr>
            <a:endParaRPr lang="en-US" sz="4400" spc="-150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marL="1371600" lvl="2" indent="-444500">
              <a:spcAft>
                <a:spcPts val="1800"/>
              </a:spcAft>
              <a:buClr>
                <a:srgbClr val="2D2924"/>
              </a:buClr>
              <a:buChar char="•"/>
              <a:tabLst>
                <a:tab pos="581025" algn="l"/>
              </a:tabLst>
            </a:pPr>
            <a:r>
              <a:rPr lang="en-US" sz="4400" spc="-150" dirty="0" smtClean="0">
                <a:solidFill>
                  <a:srgbClr val="FFFFFF"/>
                </a:solidFill>
                <a:latin typeface="Cambria"/>
                <a:cs typeface="Cambria"/>
              </a:rPr>
              <a:t>Mediation</a:t>
            </a:r>
            <a:r>
              <a:rPr lang="en-US" sz="4400" spc="-150" dirty="0">
                <a:solidFill>
                  <a:srgbClr val="1D384F"/>
                </a:solidFill>
                <a:latin typeface="Cambria"/>
                <a:cs typeface="Cambria"/>
              </a:rPr>
              <a:t>: non-binding, confidential discussions and negotiations facilitated by a third party</a:t>
            </a:r>
          </a:p>
          <a:p>
            <a:pPr marL="1371600" lvl="2" indent="-444500">
              <a:spcAft>
                <a:spcPts val="1800"/>
              </a:spcAft>
              <a:buClr>
                <a:srgbClr val="2D2924"/>
              </a:buClr>
              <a:buChar char="•"/>
              <a:tabLst>
                <a:tab pos="581025" algn="l"/>
              </a:tabLst>
            </a:pPr>
            <a:r>
              <a:rPr lang="en-US" sz="4400" spc="-150" dirty="0">
                <a:solidFill>
                  <a:srgbClr val="FFFFFF"/>
                </a:solidFill>
                <a:latin typeface="Cambria"/>
                <a:cs typeface="Cambria"/>
              </a:rPr>
              <a:t>Litigation: </a:t>
            </a:r>
            <a:r>
              <a:rPr lang="en-US" sz="4400" spc="-150" dirty="0">
                <a:solidFill>
                  <a:srgbClr val="1D384F"/>
                </a:solidFill>
                <a:latin typeface="Cambria"/>
                <a:cs typeface="Cambria"/>
              </a:rPr>
              <a:t>court process in public for dispute resolution</a:t>
            </a:r>
          </a:p>
          <a:p>
            <a:pPr marL="1371600" lvl="2" indent="-444500">
              <a:spcAft>
                <a:spcPts val="1800"/>
              </a:spcAft>
              <a:buClr>
                <a:srgbClr val="2D2924"/>
              </a:buClr>
              <a:buChar char="•"/>
              <a:tabLst>
                <a:tab pos="581025" algn="l"/>
              </a:tabLst>
            </a:pPr>
            <a:r>
              <a:rPr lang="en-US" sz="4400" spc="-150" dirty="0">
                <a:solidFill>
                  <a:srgbClr val="FFFFFF"/>
                </a:solidFill>
                <a:latin typeface="Cambria"/>
                <a:cs typeface="Cambria"/>
              </a:rPr>
              <a:t>Arbitration: </a:t>
            </a:r>
            <a:r>
              <a:rPr lang="en-US" sz="4400" spc="-150" dirty="0">
                <a:solidFill>
                  <a:srgbClr val="1D384F"/>
                </a:solidFill>
                <a:latin typeface="Cambria"/>
                <a:cs typeface="Cambria"/>
              </a:rPr>
              <a:t>confidential, binding dispute resolution process</a:t>
            </a:r>
          </a:p>
          <a:p>
            <a:pPr marL="1371600" lvl="2" indent="-444500">
              <a:spcAft>
                <a:spcPts val="1800"/>
              </a:spcAft>
              <a:buClr>
                <a:srgbClr val="2D2924"/>
              </a:buClr>
              <a:buChar char="•"/>
              <a:tabLst>
                <a:tab pos="581025" algn="l"/>
              </a:tabLst>
            </a:pPr>
            <a:r>
              <a:rPr lang="en-US" sz="4400" spc="-150" dirty="0">
                <a:solidFill>
                  <a:srgbClr val="FFFFFF"/>
                </a:solidFill>
                <a:latin typeface="Cambria"/>
                <a:cs typeface="Cambria"/>
              </a:rPr>
              <a:t>Independent counsel: </a:t>
            </a:r>
            <a:r>
              <a:rPr lang="en-US" sz="4400" spc="-150" dirty="0">
                <a:solidFill>
                  <a:srgbClr val="1D384F"/>
                </a:solidFill>
                <a:latin typeface="Cambria"/>
                <a:cs typeface="Cambria"/>
              </a:rPr>
              <a:t>lawyers unconnected to any party to assist, advise and investigate</a:t>
            </a:r>
            <a:endParaRPr sz="4400" dirty="0">
              <a:solidFill>
                <a:srgbClr val="1D384F"/>
              </a:solidFill>
              <a:latin typeface="Cambria"/>
              <a:cs typeface="Cambria"/>
            </a:endParaRP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1BFDAA60-EE5B-4780-B29C-815ADB25564C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21000" y="9258300"/>
            <a:ext cx="2490537" cy="78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57550" y="6097223"/>
            <a:ext cx="15030449" cy="41897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466455"/>
            <a:ext cx="101092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400" b="1" dirty="0">
                <a:solidFill>
                  <a:srgbClr val="1D384F"/>
                </a:solidFill>
              </a:rPr>
              <a:t>What preventative measures are available?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6000" y="2684880"/>
            <a:ext cx="14673580" cy="286873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770"/>
              </a:spcBef>
              <a:buSzPct val="97142"/>
              <a:buFont typeface="Arial" panose="020B0604020202020204" pitchFamily="34" charset="0"/>
              <a:buChar char="•"/>
              <a:tabLst>
                <a:tab pos="151765" algn="l"/>
              </a:tabLst>
            </a:pPr>
            <a:r>
              <a:rPr lang="en-US" sz="3200" dirty="0">
                <a:solidFill>
                  <a:srgbClr val="1D384F"/>
                </a:solidFill>
                <a:latin typeface="Cambria"/>
                <a:cs typeface="Cambria"/>
              </a:rPr>
              <a:t>Corporate governance </a:t>
            </a:r>
            <a:r>
              <a:rPr lang="en-US" sz="3200" b="1" dirty="0">
                <a:solidFill>
                  <a:srgbClr val="1D384F"/>
                </a:solidFill>
                <a:latin typeface="Cambria"/>
                <a:cs typeface="Cambria"/>
              </a:rPr>
              <a:t>training</a:t>
            </a:r>
          </a:p>
          <a:p>
            <a:pPr marL="469265" indent="-457200">
              <a:lnSpc>
                <a:spcPct val="100000"/>
              </a:lnSpc>
              <a:spcBef>
                <a:spcPts val="770"/>
              </a:spcBef>
              <a:buSzPct val="97142"/>
              <a:buFont typeface="Arial" panose="020B0604020202020204" pitchFamily="34" charset="0"/>
              <a:buChar char="•"/>
              <a:tabLst>
                <a:tab pos="151765" algn="l"/>
              </a:tabLst>
            </a:pPr>
            <a:r>
              <a:rPr lang="en-US" sz="3200" b="1" dirty="0">
                <a:solidFill>
                  <a:srgbClr val="1D384F"/>
                </a:solidFill>
                <a:latin typeface="Cambria"/>
                <a:cs typeface="Cambria"/>
              </a:rPr>
              <a:t>Clear written agreements</a:t>
            </a:r>
            <a:r>
              <a:rPr lang="en-US" sz="3200" dirty="0">
                <a:solidFill>
                  <a:srgbClr val="1D384F"/>
                </a:solidFill>
                <a:latin typeface="Cambria"/>
                <a:cs typeface="Cambria"/>
              </a:rPr>
              <a:t> that reflect shared understanding and purpose (ownership, operations, roles, succession)</a:t>
            </a:r>
          </a:p>
          <a:p>
            <a:pPr marL="469265" indent="-457200">
              <a:lnSpc>
                <a:spcPct val="100000"/>
              </a:lnSpc>
              <a:spcBef>
                <a:spcPts val="770"/>
              </a:spcBef>
              <a:buSzPct val="97142"/>
              <a:buFont typeface="Arial" panose="020B0604020202020204" pitchFamily="34" charset="0"/>
              <a:buChar char="•"/>
              <a:tabLst>
                <a:tab pos="151765" algn="l"/>
              </a:tabLst>
            </a:pPr>
            <a:r>
              <a:rPr lang="en-US" sz="3200" b="1" dirty="0">
                <a:solidFill>
                  <a:srgbClr val="1D384F"/>
                </a:solidFill>
                <a:latin typeface="Cambria"/>
                <a:cs typeface="Cambria"/>
              </a:rPr>
              <a:t>Pre-dispute risk management </a:t>
            </a:r>
            <a:r>
              <a:rPr lang="en-US" sz="3200" dirty="0">
                <a:solidFill>
                  <a:srgbClr val="1D384F"/>
                </a:solidFill>
                <a:latin typeface="Cambria"/>
                <a:cs typeface="Cambria"/>
              </a:rPr>
              <a:t>(not tainted by the atmosphere of a dispute)</a:t>
            </a:r>
          </a:p>
          <a:p>
            <a:pPr marL="469265" indent="-457200">
              <a:lnSpc>
                <a:spcPct val="100000"/>
              </a:lnSpc>
              <a:spcBef>
                <a:spcPts val="770"/>
              </a:spcBef>
              <a:buSzPct val="97142"/>
              <a:buFont typeface="Arial" panose="020B0604020202020204" pitchFamily="34" charset="0"/>
              <a:buChar char="•"/>
              <a:tabLst>
                <a:tab pos="151765" algn="l"/>
              </a:tabLst>
            </a:pPr>
            <a:r>
              <a:rPr lang="en-US" sz="3200" dirty="0">
                <a:solidFill>
                  <a:srgbClr val="1D384F"/>
                </a:solidFill>
                <a:latin typeface="Cambria"/>
                <a:cs typeface="Cambria"/>
              </a:rPr>
              <a:t>Professional </a:t>
            </a:r>
            <a:r>
              <a:rPr lang="en-US" sz="3200" b="1" dirty="0">
                <a:solidFill>
                  <a:srgbClr val="1D384F"/>
                </a:solidFill>
                <a:latin typeface="Cambria"/>
                <a:cs typeface="Cambria"/>
              </a:rPr>
              <a:t>advice</a:t>
            </a:r>
            <a:r>
              <a:rPr lang="en-US" sz="3200" dirty="0">
                <a:solidFill>
                  <a:srgbClr val="1D384F"/>
                </a:solidFill>
                <a:latin typeface="Cambria"/>
                <a:cs typeface="Cambria"/>
              </a:rPr>
              <a:t> (directors, advisors, counsel) </a:t>
            </a:r>
            <a:r>
              <a:rPr lang="en-US" sz="3200" b="1" dirty="0">
                <a:solidFill>
                  <a:srgbClr val="1D384F"/>
                </a:solidFill>
                <a:latin typeface="Cambria"/>
                <a:cs typeface="Cambria"/>
              </a:rPr>
              <a:t>before issues escalate</a:t>
            </a: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1BFDAA60-EE5B-4780-B29C-815ADB25564C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9334500"/>
            <a:ext cx="2490537" cy="78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14475" y="0"/>
            <a:ext cx="7772400" cy="10287000"/>
          </a:xfrm>
          <a:custGeom>
            <a:avLst/>
            <a:gdLst/>
            <a:ahLst/>
            <a:cxnLst/>
            <a:rect l="l" t="t" r="r" b="b"/>
            <a:pathLst>
              <a:path w="7772400" h="10287000">
                <a:moveTo>
                  <a:pt x="77723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7772399" y="0"/>
                </a:lnTo>
                <a:lnTo>
                  <a:pt x="7772399" y="10286999"/>
                </a:lnTo>
                <a:close/>
              </a:path>
            </a:pathLst>
          </a:custGeom>
          <a:solidFill>
            <a:srgbClr val="86A7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514475" y="876300"/>
            <a:ext cx="6929120" cy="1753044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966469" algn="r">
              <a:lnSpc>
                <a:spcPts val="6670"/>
              </a:lnSpc>
              <a:spcBef>
                <a:spcPts val="270"/>
              </a:spcBef>
            </a:pPr>
            <a:r>
              <a:rPr lang="en-CA" sz="6000" spc="-150" dirty="0">
                <a:solidFill>
                  <a:srgbClr val="FFFFFF"/>
                </a:solidFill>
                <a:latin typeface="Cambria"/>
                <a:cs typeface="Cambria"/>
              </a:rPr>
              <a:t>About </a:t>
            </a:r>
            <a:r>
              <a:rPr lang="en-CA" sz="6000" spc="-150" dirty="0" err="1" smtClean="0">
                <a:solidFill>
                  <a:srgbClr val="FFFFFF"/>
                </a:solidFill>
                <a:latin typeface="Cambria"/>
                <a:cs typeface="Cambria"/>
              </a:rPr>
              <a:t>Kushneryk</a:t>
            </a:r>
            <a:r>
              <a:rPr lang="en-CA" sz="6000" spc="-150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CA" sz="6000" spc="-150" dirty="0">
                <a:solidFill>
                  <a:srgbClr val="FFFFFF"/>
                </a:solidFill>
                <a:latin typeface="Cambria"/>
                <a:cs typeface="Cambria"/>
              </a:rPr>
              <a:t>Morgan LLP</a:t>
            </a:r>
            <a:endParaRPr sz="6000" dirty="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63700" y="404322"/>
            <a:ext cx="7376159" cy="162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3000" spc="-175" dirty="0" smtClean="0"/>
              <a:t>ads</a:t>
            </a:r>
            <a:r>
              <a:rPr sz="3000" spc="-170" dirty="0" smtClean="0"/>
              <a:t> </a:t>
            </a:r>
            <a:r>
              <a:rPr sz="3000" spc="-195" dirty="0" smtClean="0"/>
              <a:t>are</a:t>
            </a:r>
            <a:r>
              <a:rPr sz="3000" spc="-190" dirty="0" smtClean="0"/>
              <a:t> </a:t>
            </a:r>
            <a:r>
              <a:rPr sz="3000" spc="-160" dirty="0" smtClean="0"/>
              <a:t>charged</a:t>
            </a:r>
            <a:r>
              <a:rPr sz="3000" spc="-155" dirty="0" smtClean="0"/>
              <a:t> </a:t>
            </a:r>
            <a:r>
              <a:rPr sz="3000" spc="-125" dirty="0" smtClean="0"/>
              <a:t>with </a:t>
            </a:r>
            <a:r>
              <a:rPr sz="3000" spc="-145" dirty="0" smtClean="0"/>
              <a:t>managing or </a:t>
            </a:r>
            <a:r>
              <a:rPr sz="3000" spc="-180" dirty="0" smtClean="0"/>
              <a:t>overseeing </a:t>
            </a:r>
            <a:r>
              <a:rPr sz="3000" spc="-175" dirty="0" smtClean="0"/>
              <a:t> </a:t>
            </a:r>
            <a:r>
              <a:rPr sz="3000" spc="-135" dirty="0" smtClean="0"/>
              <a:t>the</a:t>
            </a:r>
            <a:r>
              <a:rPr sz="3000" spc="40" dirty="0" smtClean="0"/>
              <a:t> </a:t>
            </a:r>
            <a:r>
              <a:rPr sz="3000" spc="-170" dirty="0" smtClean="0"/>
              <a:t>management</a:t>
            </a:r>
            <a:r>
              <a:rPr sz="3000" spc="40" dirty="0" smtClean="0"/>
              <a:t> </a:t>
            </a:r>
            <a:r>
              <a:rPr sz="3000" spc="-75" dirty="0" smtClean="0"/>
              <a:t>of</a:t>
            </a:r>
            <a:r>
              <a:rPr sz="3000" spc="45" dirty="0" smtClean="0"/>
              <a:t> </a:t>
            </a:r>
            <a:r>
              <a:rPr sz="3000" spc="-135" dirty="0" smtClean="0"/>
              <a:t>the</a:t>
            </a:r>
            <a:r>
              <a:rPr sz="3000" spc="40" dirty="0" smtClean="0"/>
              <a:t> </a:t>
            </a:r>
            <a:r>
              <a:rPr sz="3000" spc="-185" dirty="0" smtClean="0"/>
              <a:t>business</a:t>
            </a:r>
            <a:r>
              <a:rPr sz="3000" spc="45" dirty="0" smtClean="0"/>
              <a:t> </a:t>
            </a:r>
            <a:r>
              <a:rPr sz="3000" spc="-155" dirty="0" smtClean="0"/>
              <a:t>and</a:t>
            </a:r>
            <a:r>
              <a:rPr sz="3000" spc="40" dirty="0" smtClean="0"/>
              <a:t> </a:t>
            </a:r>
            <a:r>
              <a:rPr sz="3000" spc="-120" dirty="0" smtClean="0"/>
              <a:t>affairs</a:t>
            </a:r>
            <a:r>
              <a:rPr sz="3000" spc="40" dirty="0" smtClean="0"/>
              <a:t> </a:t>
            </a:r>
            <a:r>
              <a:rPr sz="3000" spc="-75" dirty="0" smtClean="0"/>
              <a:t>of</a:t>
            </a:r>
            <a:r>
              <a:rPr sz="3000" spc="45" dirty="0" smtClean="0"/>
              <a:t> </a:t>
            </a:r>
            <a:r>
              <a:rPr sz="3000" spc="-135" dirty="0" smtClean="0"/>
              <a:t>the </a:t>
            </a:r>
            <a:r>
              <a:rPr sz="3000" spc="-645" dirty="0" smtClean="0"/>
              <a:t> </a:t>
            </a:r>
            <a:r>
              <a:rPr sz="3000" spc="-120" dirty="0" smtClean="0"/>
              <a:t>corporation</a:t>
            </a:r>
            <a:endParaRPr sz="3000" dirty="0"/>
          </a:p>
        </p:txBody>
      </p:sp>
      <p:sp>
        <p:nvSpPr>
          <p:cNvPr id="7" name="object 7"/>
          <p:cNvSpPr txBox="1"/>
          <p:nvPr/>
        </p:nvSpPr>
        <p:spPr>
          <a:xfrm>
            <a:off x="976214" y="805543"/>
            <a:ext cx="8800953" cy="82041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22909">
              <a:lnSpc>
                <a:spcPct val="116700"/>
              </a:lnSpc>
              <a:spcBef>
                <a:spcPts val="95"/>
              </a:spcBef>
            </a:pPr>
            <a:r>
              <a:rPr lang="en-US" sz="3000" b="1" dirty="0">
                <a:solidFill>
                  <a:srgbClr val="1D384F"/>
                </a:solidFill>
                <a:latin typeface="Cambria"/>
                <a:cs typeface="Cambria"/>
              </a:rPr>
              <a:t>Boutique law firm </a:t>
            </a:r>
            <a:r>
              <a:rPr lang="en-US" sz="3000" dirty="0">
                <a:solidFill>
                  <a:srgbClr val="1D384F"/>
                </a:solidFill>
                <a:latin typeface="Cambria"/>
                <a:cs typeface="Cambria"/>
              </a:rPr>
              <a:t>with expertise in corporate governance, dispute resolution and securities litigation and enforcement</a:t>
            </a:r>
            <a:br>
              <a:rPr lang="en-US" sz="3000" dirty="0">
                <a:solidFill>
                  <a:srgbClr val="1D384F"/>
                </a:solidFill>
                <a:latin typeface="Cambria"/>
                <a:cs typeface="Cambria"/>
              </a:rPr>
            </a:br>
            <a:r>
              <a:rPr lang="en-US" sz="3000" dirty="0" smtClean="0">
                <a:solidFill>
                  <a:srgbClr val="86A7C4"/>
                </a:solidFill>
                <a:latin typeface="Cambria"/>
                <a:cs typeface="Cambria"/>
              </a:rPr>
              <a:t>www.kmcounsel.ca</a:t>
            </a:r>
          </a:p>
          <a:p>
            <a:pPr marL="12700" marR="422909">
              <a:lnSpc>
                <a:spcPct val="116700"/>
              </a:lnSpc>
              <a:spcBef>
                <a:spcPts val="95"/>
              </a:spcBef>
            </a:pPr>
            <a:endParaRPr lang="en-US" sz="3000" b="1" dirty="0">
              <a:solidFill>
                <a:srgbClr val="1D384F"/>
              </a:solidFill>
              <a:latin typeface="Cambria"/>
              <a:cs typeface="Cambria"/>
            </a:endParaRPr>
          </a:p>
          <a:p>
            <a:pPr marL="12700" marR="422909">
              <a:lnSpc>
                <a:spcPct val="116700"/>
              </a:lnSpc>
              <a:spcBef>
                <a:spcPts val="95"/>
              </a:spcBef>
            </a:pPr>
            <a:r>
              <a:rPr lang="en-US" sz="3000" b="1" dirty="0">
                <a:solidFill>
                  <a:srgbClr val="1D384F"/>
                </a:solidFill>
                <a:latin typeface="Cambria"/>
                <a:cs typeface="Cambria"/>
              </a:rPr>
              <a:t>Susan </a:t>
            </a:r>
            <a:r>
              <a:rPr lang="en-US" sz="3000" b="1" dirty="0" err="1">
                <a:solidFill>
                  <a:srgbClr val="1D384F"/>
                </a:solidFill>
                <a:latin typeface="Cambria"/>
                <a:cs typeface="Cambria"/>
              </a:rPr>
              <a:t>Kushneryk</a:t>
            </a:r>
            <a:endParaRPr lang="en-US" sz="3000" b="1" dirty="0">
              <a:solidFill>
                <a:srgbClr val="1D384F"/>
              </a:solidFill>
              <a:latin typeface="Cambria"/>
              <a:cs typeface="Cambria"/>
            </a:endParaRPr>
          </a:p>
          <a:p>
            <a:pPr marL="469900" marR="422909" indent="-457200">
              <a:lnSpc>
                <a:spcPct val="1167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86A7C4"/>
                </a:solidFill>
                <a:latin typeface="Cambria"/>
                <a:cs typeface="Cambria"/>
              </a:rPr>
              <a:t>Former enforcement counsel at Ontario Securities Commission, Investment Industry Regulatory Organization of Canada</a:t>
            </a:r>
          </a:p>
          <a:p>
            <a:pPr marL="469900" marR="422909" indent="-457200">
              <a:lnSpc>
                <a:spcPct val="1167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86A7C4"/>
                </a:solidFill>
                <a:latin typeface="Cambria"/>
                <a:cs typeface="Cambria"/>
              </a:rPr>
              <a:t>Previously with </a:t>
            </a:r>
            <a:r>
              <a:rPr lang="en-US" sz="3000" dirty="0" err="1">
                <a:solidFill>
                  <a:srgbClr val="86A7C4"/>
                </a:solidFill>
                <a:latin typeface="Cambria"/>
                <a:cs typeface="Cambria"/>
              </a:rPr>
              <a:t>Torys</a:t>
            </a:r>
            <a:r>
              <a:rPr lang="en-US" sz="3000" dirty="0">
                <a:solidFill>
                  <a:srgbClr val="86A7C4"/>
                </a:solidFill>
                <a:latin typeface="Cambria"/>
                <a:cs typeface="Cambria"/>
              </a:rPr>
              <a:t> LLP and </a:t>
            </a:r>
            <a:r>
              <a:rPr lang="en-US" sz="3000" dirty="0" err="1">
                <a:solidFill>
                  <a:srgbClr val="86A7C4"/>
                </a:solidFill>
                <a:latin typeface="Cambria"/>
                <a:cs typeface="Cambria"/>
              </a:rPr>
              <a:t>Hansell</a:t>
            </a:r>
            <a:r>
              <a:rPr lang="en-US" sz="3000" dirty="0">
                <a:solidFill>
                  <a:srgbClr val="86A7C4"/>
                </a:solidFill>
                <a:latin typeface="Cambria"/>
                <a:cs typeface="Cambria"/>
              </a:rPr>
              <a:t> LLP in </a:t>
            </a:r>
            <a:r>
              <a:rPr lang="en-US" sz="3000" dirty="0" smtClean="0">
                <a:solidFill>
                  <a:srgbClr val="86A7C4"/>
                </a:solidFill>
                <a:latin typeface="Cambria"/>
                <a:cs typeface="Cambria"/>
              </a:rPr>
              <a:t>Toronto</a:t>
            </a:r>
          </a:p>
          <a:p>
            <a:pPr marL="12700" marR="422909">
              <a:lnSpc>
                <a:spcPct val="116700"/>
              </a:lnSpc>
              <a:spcBef>
                <a:spcPts val="95"/>
              </a:spcBef>
            </a:pPr>
            <a:endParaRPr lang="en-US" sz="3000" b="1" dirty="0">
              <a:solidFill>
                <a:srgbClr val="1D384F"/>
              </a:solidFill>
              <a:latin typeface="Cambria"/>
              <a:cs typeface="Cambria"/>
            </a:endParaRPr>
          </a:p>
          <a:p>
            <a:pPr marL="12700" marR="422909">
              <a:lnSpc>
                <a:spcPct val="116700"/>
              </a:lnSpc>
              <a:spcBef>
                <a:spcPts val="95"/>
              </a:spcBef>
            </a:pPr>
            <a:r>
              <a:rPr lang="en-US" sz="3000" b="1" dirty="0">
                <a:solidFill>
                  <a:srgbClr val="1D384F"/>
                </a:solidFill>
                <a:latin typeface="Cambria"/>
                <a:cs typeface="Cambria"/>
              </a:rPr>
              <a:t>Eric Morgan</a:t>
            </a:r>
          </a:p>
          <a:p>
            <a:pPr marL="469900" marR="422909" indent="-457200">
              <a:lnSpc>
                <a:spcPct val="1167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86A7C4"/>
                </a:solidFill>
                <a:latin typeface="Cambria"/>
                <a:cs typeface="Cambria"/>
              </a:rPr>
              <a:t>Previously with Osler LLP in Toronto and </a:t>
            </a:r>
            <a:r>
              <a:rPr lang="en-US" sz="3000" dirty="0" err="1">
                <a:solidFill>
                  <a:srgbClr val="86A7C4"/>
                </a:solidFill>
                <a:latin typeface="Cambria"/>
                <a:cs typeface="Cambria"/>
              </a:rPr>
              <a:t>Freshfields</a:t>
            </a:r>
            <a:r>
              <a:rPr lang="en-US" sz="3000" dirty="0">
                <a:solidFill>
                  <a:srgbClr val="86A7C4"/>
                </a:solidFill>
                <a:latin typeface="Cambria"/>
                <a:cs typeface="Cambria"/>
              </a:rPr>
              <a:t> in London</a:t>
            </a:r>
          </a:p>
        </p:txBody>
      </p:sp>
      <p:pic>
        <p:nvPicPr>
          <p:cNvPr id="13" name="Picture 12">
            <a:hlinkClick r:id="rId2"/>
            <a:extLst>
              <a:ext uri="{FF2B5EF4-FFF2-40B4-BE49-F238E27FC236}">
                <a16:creationId xmlns:a16="http://schemas.microsoft.com/office/drawing/2014/main" id="{1BFDAA60-EE5B-4780-B29C-815ADB25564C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85" y="9348537"/>
            <a:ext cx="2490537" cy="785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542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A05B-7BD8-441D-851B-F8A134F6B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57" y="37020"/>
            <a:ext cx="10473690" cy="769441"/>
          </a:xfrm>
        </p:spPr>
        <p:txBody>
          <a:bodyPr/>
          <a:lstStyle/>
          <a:p>
            <a:r>
              <a:rPr lang="en-C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A8C26A-F70C-4217-AA1D-71B4922BAEDD}"/>
              </a:ext>
            </a:extLst>
          </p:cNvPr>
          <p:cNvSpPr txBox="1"/>
          <p:nvPr/>
        </p:nvSpPr>
        <p:spPr>
          <a:xfrm>
            <a:off x="1437968" y="2278626"/>
            <a:ext cx="89919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E6A0C-E964-4F27-A4C5-2C5EF855D0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016B5BC-BF64-496E-8BA7-2765834D6360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1BFDAA60-EE5B-4780-B29C-815ADB25564C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85" y="9348537"/>
            <a:ext cx="2490537" cy="785106"/>
          </a:xfrm>
          <a:prstGeom prst="rect">
            <a:avLst/>
          </a:prstGeom>
          <a:noFill/>
        </p:spPr>
      </p:pic>
      <p:pic>
        <p:nvPicPr>
          <p:cNvPr id="8" name="Picture 7" descr="A picture containing outdoor, building, person, person&#10;&#10;Description automatically generated">
            <a:extLst>
              <a:ext uri="{FF2B5EF4-FFF2-40B4-BE49-F238E27FC236}">
                <a16:creationId xmlns:a16="http://schemas.microsoft.com/office/drawing/2014/main" id="{986D1A1C-5E0F-4D80-8A3F-C5F7BC89CE7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68" y="3018716"/>
            <a:ext cx="3893538" cy="53849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276B4F-6829-43F6-811C-0F47372B9E5B}"/>
              </a:ext>
            </a:extLst>
          </p:cNvPr>
          <p:cNvSpPr txBox="1"/>
          <p:nvPr/>
        </p:nvSpPr>
        <p:spPr>
          <a:xfrm>
            <a:off x="5659025" y="2938579"/>
            <a:ext cx="41148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Susan Kushneryk </a:t>
            </a:r>
          </a:p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647.317.1526 x1 </a:t>
            </a:r>
          </a:p>
          <a:p>
            <a:r>
              <a:rPr lang="en-US" sz="2700" dirty="0">
                <a:solidFill>
                  <a:srgbClr val="86A7C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skushneryk@kmcounsel.ca</a:t>
            </a:r>
            <a:endParaRPr lang="en-US" sz="2700" b="1" dirty="0">
              <a:solidFill>
                <a:srgbClr val="86A7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030B54-6667-41FA-BE74-C70BAC175428}"/>
              </a:ext>
            </a:extLst>
          </p:cNvPr>
          <p:cNvSpPr txBox="1"/>
          <p:nvPr/>
        </p:nvSpPr>
        <p:spPr>
          <a:xfrm>
            <a:off x="9144000" y="7018625"/>
            <a:ext cx="433524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Eric Morgan </a:t>
            </a:r>
          </a:p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647.317.1526 x2 </a:t>
            </a:r>
          </a:p>
          <a:p>
            <a:r>
              <a:rPr lang="en-US" sz="2700" dirty="0">
                <a:solidFill>
                  <a:srgbClr val="86A7C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emorgan@kmcounsel.ca</a:t>
            </a:r>
            <a:endParaRPr lang="en-US" sz="2700" b="1" dirty="0">
              <a:solidFill>
                <a:srgbClr val="86A7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E56EBB-497F-4E2F-A402-194F9FAD0D74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498" y="2938579"/>
            <a:ext cx="3893538" cy="546504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C055A6C-FE11-4955-BDD5-E2DACA901F4C}"/>
              </a:ext>
            </a:extLst>
          </p:cNvPr>
          <p:cNvSpPr txBox="1">
            <a:spLocks/>
          </p:cNvSpPr>
          <p:nvPr/>
        </p:nvSpPr>
        <p:spPr>
          <a:xfrm>
            <a:off x="1353554" y="145142"/>
            <a:ext cx="15773400" cy="1988345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Kushneryk Morgan LLP</a:t>
            </a:r>
          </a:p>
        </p:txBody>
      </p:sp>
      <p:sp>
        <p:nvSpPr>
          <p:cNvPr id="15" name="object 2"/>
          <p:cNvSpPr/>
          <p:nvPr/>
        </p:nvSpPr>
        <p:spPr>
          <a:xfrm>
            <a:off x="0" y="1315"/>
            <a:ext cx="18288000" cy="2277311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86A7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C055A6C-FE11-4955-BDD5-E2DACA901F4C}"/>
              </a:ext>
            </a:extLst>
          </p:cNvPr>
          <p:cNvSpPr txBox="1">
            <a:spLocks/>
          </p:cNvSpPr>
          <p:nvPr/>
        </p:nvSpPr>
        <p:spPr>
          <a:xfrm>
            <a:off x="1505954" y="297542"/>
            <a:ext cx="15773400" cy="1988345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Kushneryk Morgan LLP</a:t>
            </a:r>
          </a:p>
        </p:txBody>
      </p:sp>
    </p:spTree>
    <p:extLst>
      <p:ext uri="{BB962C8B-B14F-4D97-AF65-F5344CB8AC3E}">
        <p14:creationId xmlns:p14="http://schemas.microsoft.com/office/powerpoint/2010/main" val="103081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8287999" cy="10286998"/>
          </a:xfrm>
          <a:prstGeom prst="rect">
            <a:avLst/>
          </a:prstGeom>
        </p:spPr>
      </p:pic>
      <p:sp>
        <p:nvSpPr>
          <p:cNvPr id="5" name="object 3"/>
          <p:cNvSpPr txBox="1">
            <a:spLocks/>
          </p:cNvSpPr>
          <p:nvPr/>
        </p:nvSpPr>
        <p:spPr>
          <a:xfrm>
            <a:off x="657741" y="6515100"/>
            <a:ext cx="16972516" cy="2809743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>
            <a:lvl1pPr>
              <a:defRPr sz="7200" b="0" i="0">
                <a:solidFill>
                  <a:schemeClr val="bg1"/>
                </a:solidFill>
                <a:latin typeface="Cambria"/>
                <a:ea typeface="+mj-ea"/>
                <a:cs typeface="Cambria"/>
              </a:defRPr>
            </a:lvl1pPr>
          </a:lstStyle>
          <a:p>
            <a:pPr marL="12700" marR="5080" algn="r">
              <a:lnSpc>
                <a:spcPts val="10800"/>
              </a:lnSpc>
              <a:spcBef>
                <a:spcPts val="309"/>
              </a:spcBef>
            </a:pPr>
            <a:r>
              <a:rPr lang="en-US" sz="9050" kern="0" smtClean="0">
                <a:solidFill>
                  <a:srgbClr val="1D384F"/>
                </a:solidFill>
              </a:rPr>
              <a:t>Overview of Corporate Governance Legal Principles</a:t>
            </a:r>
            <a:endParaRPr lang="en-US" sz="9050" kern="0" dirty="0"/>
          </a:p>
        </p:txBody>
      </p:sp>
    </p:spTree>
    <p:extLst>
      <p:ext uri="{BB962C8B-B14F-4D97-AF65-F5344CB8AC3E}">
        <p14:creationId xmlns:p14="http://schemas.microsoft.com/office/powerpoint/2010/main" val="139105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6667500" cy="10285730"/>
          </a:xfrm>
          <a:custGeom>
            <a:avLst/>
            <a:gdLst/>
            <a:ahLst/>
            <a:cxnLst/>
            <a:rect l="l" t="t" r="r" b="b"/>
            <a:pathLst>
              <a:path w="6667500" h="10285730">
                <a:moveTo>
                  <a:pt x="6667499" y="10285576"/>
                </a:moveTo>
                <a:lnTo>
                  <a:pt x="0" y="10285576"/>
                </a:lnTo>
                <a:lnTo>
                  <a:pt x="0" y="0"/>
                </a:lnTo>
                <a:lnTo>
                  <a:pt x="6667499" y="0"/>
                </a:lnTo>
                <a:lnTo>
                  <a:pt x="6667499" y="10285576"/>
                </a:lnTo>
                <a:close/>
              </a:path>
            </a:pathLst>
          </a:custGeom>
          <a:solidFill>
            <a:srgbClr val="86A7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6000" y="949328"/>
            <a:ext cx="4607560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0" spc="-235" dirty="0" smtClean="0">
                <a:solidFill>
                  <a:srgbClr val="FFFFFF"/>
                </a:solidFill>
                <a:latin typeface="Cambria"/>
                <a:cs typeface="Cambria"/>
              </a:rPr>
              <a:t>Why </a:t>
            </a:r>
            <a:r>
              <a:rPr sz="6000" spc="-280" dirty="0">
                <a:solidFill>
                  <a:srgbClr val="FFFFFF"/>
                </a:solidFill>
                <a:latin typeface="Cambria"/>
                <a:cs typeface="Cambria"/>
              </a:rPr>
              <a:t>do</a:t>
            </a:r>
            <a:r>
              <a:rPr sz="6000" spc="-2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000" spc="-265" dirty="0">
                <a:solidFill>
                  <a:srgbClr val="FFFFFF"/>
                </a:solidFill>
                <a:latin typeface="Cambria"/>
                <a:cs typeface="Cambria"/>
              </a:rPr>
              <a:t>legal </a:t>
            </a:r>
            <a:r>
              <a:rPr sz="6000" spc="-2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000" spc="-190" dirty="0">
                <a:solidFill>
                  <a:srgbClr val="FFFFFF"/>
                </a:solidFill>
                <a:latin typeface="Cambria"/>
                <a:cs typeface="Cambria"/>
              </a:rPr>
              <a:t>building</a:t>
            </a:r>
            <a:r>
              <a:rPr sz="60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000" spc="-254" dirty="0">
                <a:solidFill>
                  <a:srgbClr val="FFFFFF"/>
                </a:solidFill>
                <a:latin typeface="Cambria"/>
                <a:cs typeface="Cambria"/>
              </a:rPr>
              <a:t>blocks </a:t>
            </a:r>
            <a:r>
              <a:rPr sz="6000" spc="-13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000" spc="-14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60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000" spc="-330" dirty="0">
                <a:solidFill>
                  <a:srgbClr val="FFFFFF"/>
                </a:solidFill>
                <a:latin typeface="Cambria"/>
                <a:cs typeface="Cambria"/>
              </a:rPr>
              <a:t>governance </a:t>
            </a:r>
            <a:r>
              <a:rPr sz="6000" spc="-3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6000" spc="-305" dirty="0">
                <a:solidFill>
                  <a:srgbClr val="FFFFFF"/>
                </a:solidFill>
                <a:latin typeface="Cambria"/>
                <a:cs typeface="Cambria"/>
              </a:rPr>
              <a:t>matter?</a:t>
            </a:r>
            <a:endParaRPr sz="60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34587" y="2129478"/>
            <a:ext cx="3670935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200"/>
              </a:lnSpc>
              <a:spcBef>
                <a:spcPts val="95"/>
              </a:spcBef>
            </a:pPr>
            <a:r>
              <a:rPr sz="3200" spc="-120" dirty="0">
                <a:solidFill>
                  <a:srgbClr val="1D384F"/>
                </a:solidFill>
              </a:rPr>
              <a:t>Mandatory</a:t>
            </a:r>
            <a:r>
              <a:rPr sz="3200" spc="-10" dirty="0">
                <a:solidFill>
                  <a:srgbClr val="1D384F"/>
                </a:solidFill>
              </a:rPr>
              <a:t> </a:t>
            </a:r>
            <a:r>
              <a:rPr sz="3200" spc="-110" dirty="0">
                <a:solidFill>
                  <a:srgbClr val="1D384F"/>
                </a:solidFill>
              </a:rPr>
              <a:t>obligations </a:t>
            </a:r>
            <a:r>
              <a:rPr sz="3200" spc="-695" dirty="0">
                <a:solidFill>
                  <a:srgbClr val="1D384F"/>
                </a:solidFill>
              </a:rPr>
              <a:t> </a:t>
            </a:r>
            <a:r>
              <a:rPr sz="3200" spc="-160" dirty="0">
                <a:solidFill>
                  <a:srgbClr val="1D384F"/>
                </a:solidFill>
              </a:rPr>
              <a:t>under</a:t>
            </a:r>
            <a:r>
              <a:rPr sz="3200" spc="45" dirty="0">
                <a:solidFill>
                  <a:srgbClr val="1D384F"/>
                </a:solidFill>
              </a:rPr>
              <a:t> </a:t>
            </a:r>
            <a:r>
              <a:rPr sz="3200" spc="-130" dirty="0">
                <a:solidFill>
                  <a:srgbClr val="1D384F"/>
                </a:solidFill>
              </a:rPr>
              <a:t>the</a:t>
            </a:r>
            <a:r>
              <a:rPr sz="3200" spc="45" dirty="0">
                <a:solidFill>
                  <a:srgbClr val="1D384F"/>
                </a:solidFill>
              </a:rPr>
              <a:t> </a:t>
            </a:r>
            <a:r>
              <a:rPr sz="3200" spc="-185" dirty="0">
                <a:solidFill>
                  <a:srgbClr val="1D384F"/>
                </a:solidFill>
              </a:rPr>
              <a:t>law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7834587" y="4946017"/>
            <a:ext cx="3652520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200"/>
              </a:lnSpc>
              <a:spcBef>
                <a:spcPts val="95"/>
              </a:spcBef>
            </a:pPr>
            <a:r>
              <a:rPr sz="3200" spc="-65" dirty="0">
                <a:solidFill>
                  <a:srgbClr val="1D384F"/>
                </a:solidFill>
                <a:latin typeface="Cambria"/>
                <a:cs typeface="Cambria"/>
              </a:rPr>
              <a:t>Common</a:t>
            </a:r>
            <a:r>
              <a:rPr sz="3200" spc="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200" spc="-140" dirty="0">
                <a:solidFill>
                  <a:srgbClr val="1D384F"/>
                </a:solidFill>
                <a:latin typeface="Cambria"/>
                <a:cs typeface="Cambria"/>
              </a:rPr>
              <a:t>ground</a:t>
            </a:r>
            <a:r>
              <a:rPr sz="3200" spc="1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200" spc="-175" dirty="0">
                <a:solidFill>
                  <a:srgbClr val="1D384F"/>
                </a:solidFill>
                <a:latin typeface="Cambria"/>
                <a:cs typeface="Cambria"/>
              </a:rPr>
              <a:t>rules </a:t>
            </a:r>
            <a:r>
              <a:rPr sz="3200" spc="-69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200" spc="-95" dirty="0">
                <a:solidFill>
                  <a:srgbClr val="1D384F"/>
                </a:solidFill>
                <a:latin typeface="Cambria"/>
                <a:cs typeface="Cambria"/>
              </a:rPr>
              <a:t>for</a:t>
            </a:r>
            <a:r>
              <a:rPr sz="3200" spc="4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200" spc="-155" dirty="0">
                <a:solidFill>
                  <a:srgbClr val="1D384F"/>
                </a:solidFill>
                <a:latin typeface="Cambria"/>
                <a:cs typeface="Cambria"/>
              </a:rPr>
              <a:t>behaviour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34587" y="7788212"/>
            <a:ext cx="4055745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200"/>
              </a:lnSpc>
              <a:spcBef>
                <a:spcPts val="95"/>
              </a:spcBef>
            </a:pPr>
            <a:r>
              <a:rPr sz="3200" spc="-20" dirty="0">
                <a:solidFill>
                  <a:srgbClr val="1D384F"/>
                </a:solidFill>
                <a:latin typeface="Cambria"/>
                <a:cs typeface="Cambria"/>
              </a:rPr>
              <a:t>Good</a:t>
            </a:r>
            <a:r>
              <a:rPr sz="3200" spc="30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200" spc="-165" dirty="0">
                <a:solidFill>
                  <a:srgbClr val="1D384F"/>
                </a:solidFill>
                <a:latin typeface="Cambria"/>
                <a:cs typeface="Cambria"/>
              </a:rPr>
              <a:t>governance</a:t>
            </a:r>
            <a:r>
              <a:rPr sz="3200" spc="3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200" spc="-150" dirty="0">
                <a:solidFill>
                  <a:srgbClr val="1D384F"/>
                </a:solidFill>
                <a:latin typeface="Cambria"/>
                <a:cs typeface="Cambria"/>
              </a:rPr>
              <a:t>is</a:t>
            </a:r>
            <a:r>
              <a:rPr sz="3200" spc="3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200" spc="-145" dirty="0">
                <a:solidFill>
                  <a:srgbClr val="1D384F"/>
                </a:solidFill>
                <a:latin typeface="Cambria"/>
                <a:cs typeface="Cambria"/>
              </a:rPr>
              <a:t>good </a:t>
            </a:r>
            <a:r>
              <a:rPr sz="3200" spc="-695" dirty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3200" spc="-190" dirty="0">
                <a:solidFill>
                  <a:srgbClr val="1D384F"/>
                </a:solidFill>
                <a:latin typeface="Cambria"/>
                <a:cs typeface="Cambria"/>
              </a:rPr>
              <a:t>business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71562" y="7108684"/>
            <a:ext cx="551180" cy="530225"/>
          </a:xfrm>
          <a:custGeom>
            <a:avLst/>
            <a:gdLst/>
            <a:ahLst/>
            <a:cxnLst/>
            <a:rect l="l" t="t" r="r" b="b"/>
            <a:pathLst>
              <a:path w="551179" h="530225">
                <a:moveTo>
                  <a:pt x="137972" y="174205"/>
                </a:moveTo>
                <a:lnTo>
                  <a:pt x="135026" y="171246"/>
                </a:lnTo>
                <a:lnTo>
                  <a:pt x="124841" y="171246"/>
                </a:lnTo>
                <a:lnTo>
                  <a:pt x="124841" y="184454"/>
                </a:lnTo>
                <a:lnTo>
                  <a:pt x="124841" y="505193"/>
                </a:lnTo>
                <a:lnTo>
                  <a:pt x="13131" y="505193"/>
                </a:lnTo>
                <a:lnTo>
                  <a:pt x="13131" y="184454"/>
                </a:lnTo>
                <a:lnTo>
                  <a:pt x="124841" y="184454"/>
                </a:lnTo>
                <a:lnTo>
                  <a:pt x="124841" y="171246"/>
                </a:lnTo>
                <a:lnTo>
                  <a:pt x="2933" y="171246"/>
                </a:lnTo>
                <a:lnTo>
                  <a:pt x="0" y="174205"/>
                </a:lnTo>
                <a:lnTo>
                  <a:pt x="0" y="515454"/>
                </a:lnTo>
                <a:lnTo>
                  <a:pt x="2933" y="518414"/>
                </a:lnTo>
                <a:lnTo>
                  <a:pt x="135026" y="518414"/>
                </a:lnTo>
                <a:lnTo>
                  <a:pt x="137972" y="515454"/>
                </a:lnTo>
                <a:lnTo>
                  <a:pt x="137972" y="505193"/>
                </a:lnTo>
                <a:lnTo>
                  <a:pt x="137972" y="184454"/>
                </a:lnTo>
                <a:lnTo>
                  <a:pt x="137972" y="174205"/>
                </a:lnTo>
                <a:close/>
              </a:path>
              <a:path w="551179" h="530225">
                <a:moveTo>
                  <a:pt x="551002" y="236562"/>
                </a:moveTo>
                <a:lnTo>
                  <a:pt x="546227" y="218579"/>
                </a:lnTo>
                <a:lnTo>
                  <a:pt x="538022" y="204914"/>
                </a:lnTo>
                <a:lnTo>
                  <a:pt x="538022" y="238391"/>
                </a:lnTo>
                <a:lnTo>
                  <a:pt x="537044" y="252374"/>
                </a:lnTo>
                <a:lnTo>
                  <a:pt x="531177" y="265772"/>
                </a:lnTo>
                <a:lnTo>
                  <a:pt x="520369" y="278701"/>
                </a:lnTo>
                <a:lnTo>
                  <a:pt x="519036" y="279984"/>
                </a:lnTo>
                <a:lnTo>
                  <a:pt x="517944" y="282511"/>
                </a:lnTo>
                <a:lnTo>
                  <a:pt x="516991" y="284327"/>
                </a:lnTo>
                <a:lnTo>
                  <a:pt x="516940" y="286499"/>
                </a:lnTo>
                <a:lnTo>
                  <a:pt x="517804" y="288366"/>
                </a:lnTo>
                <a:lnTo>
                  <a:pt x="525272" y="308203"/>
                </a:lnTo>
                <a:lnTo>
                  <a:pt x="526313" y="324243"/>
                </a:lnTo>
                <a:lnTo>
                  <a:pt x="520458" y="339509"/>
                </a:lnTo>
                <a:lnTo>
                  <a:pt x="507276" y="357009"/>
                </a:lnTo>
                <a:lnTo>
                  <a:pt x="505561" y="358990"/>
                </a:lnTo>
                <a:lnTo>
                  <a:pt x="505167" y="361797"/>
                </a:lnTo>
                <a:lnTo>
                  <a:pt x="506272" y="364159"/>
                </a:lnTo>
                <a:lnTo>
                  <a:pt x="509701" y="371309"/>
                </a:lnTo>
                <a:lnTo>
                  <a:pt x="510603" y="373456"/>
                </a:lnTo>
                <a:lnTo>
                  <a:pt x="514502" y="385191"/>
                </a:lnTo>
                <a:lnTo>
                  <a:pt x="515785" y="395554"/>
                </a:lnTo>
                <a:lnTo>
                  <a:pt x="514464" y="404507"/>
                </a:lnTo>
                <a:lnTo>
                  <a:pt x="510514" y="412013"/>
                </a:lnTo>
                <a:lnTo>
                  <a:pt x="502881" y="424726"/>
                </a:lnTo>
                <a:lnTo>
                  <a:pt x="499529" y="437184"/>
                </a:lnTo>
                <a:lnTo>
                  <a:pt x="499605" y="449948"/>
                </a:lnTo>
                <a:lnTo>
                  <a:pt x="502246" y="463562"/>
                </a:lnTo>
                <a:lnTo>
                  <a:pt x="503389" y="472313"/>
                </a:lnTo>
                <a:lnTo>
                  <a:pt x="478701" y="511136"/>
                </a:lnTo>
                <a:lnTo>
                  <a:pt x="366991" y="516572"/>
                </a:lnTo>
                <a:lnTo>
                  <a:pt x="271729" y="515442"/>
                </a:lnTo>
                <a:lnTo>
                  <a:pt x="223723" y="506933"/>
                </a:lnTo>
                <a:lnTo>
                  <a:pt x="173215" y="487819"/>
                </a:lnTo>
                <a:lnTo>
                  <a:pt x="170332" y="397256"/>
                </a:lnTo>
                <a:lnTo>
                  <a:pt x="170446" y="270687"/>
                </a:lnTo>
                <a:lnTo>
                  <a:pt x="170319" y="238391"/>
                </a:lnTo>
                <a:lnTo>
                  <a:pt x="170205" y="219379"/>
                </a:lnTo>
                <a:lnTo>
                  <a:pt x="172364" y="213741"/>
                </a:lnTo>
                <a:lnTo>
                  <a:pt x="189826" y="194513"/>
                </a:lnTo>
                <a:lnTo>
                  <a:pt x="201650" y="181292"/>
                </a:lnTo>
                <a:lnTo>
                  <a:pt x="263829" y="111213"/>
                </a:lnTo>
                <a:lnTo>
                  <a:pt x="276885" y="75971"/>
                </a:lnTo>
                <a:lnTo>
                  <a:pt x="276504" y="67208"/>
                </a:lnTo>
                <a:lnTo>
                  <a:pt x="276491" y="47993"/>
                </a:lnTo>
                <a:lnTo>
                  <a:pt x="276987" y="25476"/>
                </a:lnTo>
                <a:lnTo>
                  <a:pt x="278714" y="20688"/>
                </a:lnTo>
                <a:lnTo>
                  <a:pt x="285127" y="14643"/>
                </a:lnTo>
                <a:lnTo>
                  <a:pt x="289636" y="13169"/>
                </a:lnTo>
                <a:lnTo>
                  <a:pt x="295948" y="13169"/>
                </a:lnTo>
                <a:lnTo>
                  <a:pt x="353123" y="38138"/>
                </a:lnTo>
                <a:lnTo>
                  <a:pt x="379641" y="94449"/>
                </a:lnTo>
                <a:lnTo>
                  <a:pt x="380022" y="111213"/>
                </a:lnTo>
                <a:lnTo>
                  <a:pt x="379984" y="112229"/>
                </a:lnTo>
                <a:lnTo>
                  <a:pt x="378409" y="129197"/>
                </a:lnTo>
                <a:lnTo>
                  <a:pt x="374764" y="147345"/>
                </a:lnTo>
                <a:lnTo>
                  <a:pt x="369036" y="166458"/>
                </a:lnTo>
                <a:lnTo>
                  <a:pt x="367665" y="170472"/>
                </a:lnTo>
                <a:lnTo>
                  <a:pt x="364477" y="183540"/>
                </a:lnTo>
                <a:lnTo>
                  <a:pt x="363296" y="188036"/>
                </a:lnTo>
                <a:lnTo>
                  <a:pt x="363715" y="190144"/>
                </a:lnTo>
                <a:lnTo>
                  <a:pt x="366204" y="193395"/>
                </a:lnTo>
                <a:lnTo>
                  <a:pt x="368122" y="194348"/>
                </a:lnTo>
                <a:lnTo>
                  <a:pt x="389382" y="194348"/>
                </a:lnTo>
                <a:lnTo>
                  <a:pt x="450329" y="194513"/>
                </a:lnTo>
                <a:lnTo>
                  <a:pt x="500989" y="195719"/>
                </a:lnTo>
                <a:lnTo>
                  <a:pt x="534123" y="223735"/>
                </a:lnTo>
                <a:lnTo>
                  <a:pt x="538022" y="238391"/>
                </a:lnTo>
                <a:lnTo>
                  <a:pt x="538022" y="204914"/>
                </a:lnTo>
                <a:lnTo>
                  <a:pt x="536181" y="201841"/>
                </a:lnTo>
                <a:lnTo>
                  <a:pt x="527202" y="194208"/>
                </a:lnTo>
                <a:lnTo>
                  <a:pt x="522224" y="189953"/>
                </a:lnTo>
                <a:lnTo>
                  <a:pt x="504469" y="182994"/>
                </a:lnTo>
                <a:lnTo>
                  <a:pt x="486283" y="181292"/>
                </a:lnTo>
                <a:lnTo>
                  <a:pt x="482993" y="180987"/>
                </a:lnTo>
                <a:lnTo>
                  <a:pt x="455345" y="181254"/>
                </a:lnTo>
                <a:lnTo>
                  <a:pt x="378587" y="181127"/>
                </a:lnTo>
                <a:lnTo>
                  <a:pt x="379526" y="177304"/>
                </a:lnTo>
                <a:lnTo>
                  <a:pt x="380365" y="173926"/>
                </a:lnTo>
                <a:lnTo>
                  <a:pt x="381457" y="170789"/>
                </a:lnTo>
                <a:lnTo>
                  <a:pt x="387502" y="150456"/>
                </a:lnTo>
                <a:lnTo>
                  <a:pt x="391388" y="130886"/>
                </a:lnTo>
                <a:lnTo>
                  <a:pt x="393103" y="112229"/>
                </a:lnTo>
                <a:lnTo>
                  <a:pt x="393115" y="111213"/>
                </a:lnTo>
                <a:lnTo>
                  <a:pt x="392747" y="93459"/>
                </a:lnTo>
                <a:lnTo>
                  <a:pt x="383159" y="57950"/>
                </a:lnTo>
                <a:lnTo>
                  <a:pt x="362204" y="28676"/>
                </a:lnTo>
                <a:lnTo>
                  <a:pt x="339610" y="13169"/>
                </a:lnTo>
                <a:lnTo>
                  <a:pt x="332727" y="8432"/>
                </a:lnTo>
                <a:lnTo>
                  <a:pt x="297561" y="0"/>
                </a:lnTo>
                <a:lnTo>
                  <a:pt x="290283" y="266"/>
                </a:lnTo>
                <a:lnTo>
                  <a:pt x="283730" y="1701"/>
                </a:lnTo>
                <a:lnTo>
                  <a:pt x="263347" y="47993"/>
                </a:lnTo>
                <a:lnTo>
                  <a:pt x="263347" y="67208"/>
                </a:lnTo>
                <a:lnTo>
                  <a:pt x="263779" y="76835"/>
                </a:lnTo>
                <a:lnTo>
                  <a:pt x="263575" y="83718"/>
                </a:lnTo>
                <a:lnTo>
                  <a:pt x="184264" y="180987"/>
                </a:lnTo>
                <a:lnTo>
                  <a:pt x="168325" y="198640"/>
                </a:lnTo>
                <a:lnTo>
                  <a:pt x="163207" y="205206"/>
                </a:lnTo>
                <a:lnTo>
                  <a:pt x="159715" y="212064"/>
                </a:lnTo>
                <a:lnTo>
                  <a:pt x="157721" y="219506"/>
                </a:lnTo>
                <a:lnTo>
                  <a:pt x="157137" y="227685"/>
                </a:lnTo>
                <a:lnTo>
                  <a:pt x="157314" y="270687"/>
                </a:lnTo>
                <a:lnTo>
                  <a:pt x="157187" y="397256"/>
                </a:lnTo>
                <a:lnTo>
                  <a:pt x="157314" y="463562"/>
                </a:lnTo>
                <a:lnTo>
                  <a:pt x="196405" y="511365"/>
                </a:lnTo>
                <a:lnTo>
                  <a:pt x="245567" y="525983"/>
                </a:lnTo>
                <a:lnTo>
                  <a:pt x="387934" y="529831"/>
                </a:lnTo>
                <a:lnTo>
                  <a:pt x="459117" y="529361"/>
                </a:lnTo>
                <a:lnTo>
                  <a:pt x="472224" y="527621"/>
                </a:lnTo>
                <a:lnTo>
                  <a:pt x="484593" y="522935"/>
                </a:lnTo>
                <a:lnTo>
                  <a:pt x="494207" y="516572"/>
                </a:lnTo>
                <a:lnTo>
                  <a:pt x="495706" y="515581"/>
                </a:lnTo>
                <a:lnTo>
                  <a:pt x="505040" y="505815"/>
                </a:lnTo>
                <a:lnTo>
                  <a:pt x="511479" y="495173"/>
                </a:lnTo>
                <a:lnTo>
                  <a:pt x="515340" y="483768"/>
                </a:lnTo>
                <a:lnTo>
                  <a:pt x="516521" y="471995"/>
                </a:lnTo>
                <a:lnTo>
                  <a:pt x="514972" y="460273"/>
                </a:lnTo>
                <a:lnTo>
                  <a:pt x="512699" y="449033"/>
                </a:lnTo>
                <a:lnTo>
                  <a:pt x="512508" y="439115"/>
                </a:lnTo>
                <a:lnTo>
                  <a:pt x="515035" y="429729"/>
                </a:lnTo>
                <a:lnTo>
                  <a:pt x="520877" y="420141"/>
                </a:lnTo>
                <a:lnTo>
                  <a:pt x="526618" y="409549"/>
                </a:lnTo>
                <a:lnTo>
                  <a:pt x="528840" y="397256"/>
                </a:lnTo>
                <a:lnTo>
                  <a:pt x="527545" y="383463"/>
                </a:lnTo>
                <a:lnTo>
                  <a:pt x="522706" y="368325"/>
                </a:lnTo>
                <a:lnTo>
                  <a:pt x="521855" y="366306"/>
                </a:lnTo>
                <a:lnTo>
                  <a:pt x="519988" y="362381"/>
                </a:lnTo>
                <a:lnTo>
                  <a:pt x="533234" y="343509"/>
                </a:lnTo>
                <a:lnTo>
                  <a:pt x="539318" y="326021"/>
                </a:lnTo>
                <a:lnTo>
                  <a:pt x="538568" y="307721"/>
                </a:lnTo>
                <a:lnTo>
                  <a:pt x="531342" y="286385"/>
                </a:lnTo>
                <a:lnTo>
                  <a:pt x="543509" y="270687"/>
                </a:lnTo>
                <a:lnTo>
                  <a:pt x="550087" y="254000"/>
                </a:lnTo>
                <a:lnTo>
                  <a:pt x="551002" y="236562"/>
                </a:lnTo>
                <a:close/>
              </a:path>
            </a:pathLst>
          </a:custGeom>
          <a:solidFill>
            <a:srgbClr val="86A7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55293" y="1412658"/>
            <a:ext cx="410845" cy="575945"/>
          </a:xfrm>
          <a:custGeom>
            <a:avLst/>
            <a:gdLst/>
            <a:ahLst/>
            <a:cxnLst/>
            <a:rect l="l" t="t" r="r" b="b"/>
            <a:pathLst>
              <a:path w="410845" h="575944">
                <a:moveTo>
                  <a:pt x="410629" y="208076"/>
                </a:moveTo>
                <a:lnTo>
                  <a:pt x="406247" y="165468"/>
                </a:lnTo>
                <a:lnTo>
                  <a:pt x="398627" y="141262"/>
                </a:lnTo>
                <a:lnTo>
                  <a:pt x="398627" y="208076"/>
                </a:lnTo>
                <a:lnTo>
                  <a:pt x="393700" y="252298"/>
                </a:lnTo>
                <a:lnTo>
                  <a:pt x="379374" y="293598"/>
                </a:lnTo>
                <a:lnTo>
                  <a:pt x="356273" y="330631"/>
                </a:lnTo>
                <a:lnTo>
                  <a:pt x="312877" y="374269"/>
                </a:lnTo>
                <a:lnTo>
                  <a:pt x="303860" y="388620"/>
                </a:lnTo>
                <a:lnTo>
                  <a:pt x="299720" y="400418"/>
                </a:lnTo>
                <a:lnTo>
                  <a:pt x="297332" y="400596"/>
                </a:lnTo>
                <a:lnTo>
                  <a:pt x="297332" y="412775"/>
                </a:lnTo>
                <a:lnTo>
                  <a:pt x="296341" y="421652"/>
                </a:lnTo>
                <a:lnTo>
                  <a:pt x="296341" y="439559"/>
                </a:lnTo>
                <a:lnTo>
                  <a:pt x="296341" y="451764"/>
                </a:lnTo>
                <a:lnTo>
                  <a:pt x="296341" y="478472"/>
                </a:lnTo>
                <a:lnTo>
                  <a:pt x="296341" y="490664"/>
                </a:lnTo>
                <a:lnTo>
                  <a:pt x="296341" y="528510"/>
                </a:lnTo>
                <a:lnTo>
                  <a:pt x="276606" y="528510"/>
                </a:lnTo>
                <a:lnTo>
                  <a:pt x="269976" y="528510"/>
                </a:lnTo>
                <a:lnTo>
                  <a:pt x="264490" y="528510"/>
                </a:lnTo>
                <a:lnTo>
                  <a:pt x="264490" y="540677"/>
                </a:lnTo>
                <a:lnTo>
                  <a:pt x="262585" y="544855"/>
                </a:lnTo>
                <a:lnTo>
                  <a:pt x="249428" y="554139"/>
                </a:lnTo>
                <a:lnTo>
                  <a:pt x="229184" y="560844"/>
                </a:lnTo>
                <a:lnTo>
                  <a:pt x="203250" y="563435"/>
                </a:lnTo>
                <a:lnTo>
                  <a:pt x="177330" y="560844"/>
                </a:lnTo>
                <a:lnTo>
                  <a:pt x="157086" y="554139"/>
                </a:lnTo>
                <a:lnTo>
                  <a:pt x="143929" y="544855"/>
                </a:lnTo>
                <a:lnTo>
                  <a:pt x="142011" y="540677"/>
                </a:lnTo>
                <a:lnTo>
                  <a:pt x="264490" y="540677"/>
                </a:lnTo>
                <a:lnTo>
                  <a:pt x="264490" y="528510"/>
                </a:lnTo>
                <a:lnTo>
                  <a:pt x="136537" y="528510"/>
                </a:lnTo>
                <a:lnTo>
                  <a:pt x="129908" y="528510"/>
                </a:lnTo>
                <a:lnTo>
                  <a:pt x="113093" y="528510"/>
                </a:lnTo>
                <a:lnTo>
                  <a:pt x="113093" y="503516"/>
                </a:lnTo>
                <a:lnTo>
                  <a:pt x="296341" y="490664"/>
                </a:lnTo>
                <a:lnTo>
                  <a:pt x="296341" y="478472"/>
                </a:lnTo>
                <a:lnTo>
                  <a:pt x="113093" y="491324"/>
                </a:lnTo>
                <a:lnTo>
                  <a:pt x="113093" y="464604"/>
                </a:lnTo>
                <a:lnTo>
                  <a:pt x="296341" y="451764"/>
                </a:lnTo>
                <a:lnTo>
                  <a:pt x="296341" y="439559"/>
                </a:lnTo>
                <a:lnTo>
                  <a:pt x="113093" y="452424"/>
                </a:lnTo>
                <a:lnTo>
                  <a:pt x="113093" y="425704"/>
                </a:lnTo>
                <a:lnTo>
                  <a:pt x="297332" y="412775"/>
                </a:lnTo>
                <a:lnTo>
                  <a:pt x="297332" y="400596"/>
                </a:lnTo>
                <a:lnTo>
                  <a:pt x="112166" y="413575"/>
                </a:lnTo>
                <a:lnTo>
                  <a:pt x="111163" y="404609"/>
                </a:lnTo>
                <a:lnTo>
                  <a:pt x="105537" y="388632"/>
                </a:lnTo>
                <a:lnTo>
                  <a:pt x="96443" y="374205"/>
                </a:lnTo>
                <a:lnTo>
                  <a:pt x="84175" y="361886"/>
                </a:lnTo>
                <a:lnTo>
                  <a:pt x="49822" y="326224"/>
                </a:lnTo>
                <a:lnTo>
                  <a:pt x="25781" y="283794"/>
                </a:lnTo>
                <a:lnTo>
                  <a:pt x="12877" y="236562"/>
                </a:lnTo>
                <a:lnTo>
                  <a:pt x="11950" y="186537"/>
                </a:lnTo>
                <a:lnTo>
                  <a:pt x="22186" y="141795"/>
                </a:lnTo>
                <a:lnTo>
                  <a:pt x="42176" y="101447"/>
                </a:lnTo>
                <a:lnTo>
                  <a:pt x="70485" y="66903"/>
                </a:lnTo>
                <a:lnTo>
                  <a:pt x="105676" y="39573"/>
                </a:lnTo>
                <a:lnTo>
                  <a:pt x="146291" y="20840"/>
                </a:lnTo>
                <a:lnTo>
                  <a:pt x="190906" y="12141"/>
                </a:lnTo>
                <a:lnTo>
                  <a:pt x="231152" y="13436"/>
                </a:lnTo>
                <a:lnTo>
                  <a:pt x="269506" y="22783"/>
                </a:lnTo>
                <a:lnTo>
                  <a:pt x="305066" y="39890"/>
                </a:lnTo>
                <a:lnTo>
                  <a:pt x="336981" y="64439"/>
                </a:lnTo>
                <a:lnTo>
                  <a:pt x="363131" y="94856"/>
                </a:lnTo>
                <a:lnTo>
                  <a:pt x="382485" y="129794"/>
                </a:lnTo>
                <a:lnTo>
                  <a:pt x="394500" y="167944"/>
                </a:lnTo>
                <a:lnTo>
                  <a:pt x="398627" y="208076"/>
                </a:lnTo>
                <a:lnTo>
                  <a:pt x="398627" y="141262"/>
                </a:lnTo>
                <a:lnTo>
                  <a:pt x="372948" y="87858"/>
                </a:lnTo>
                <a:lnTo>
                  <a:pt x="345173" y="55549"/>
                </a:lnTo>
                <a:lnTo>
                  <a:pt x="311277" y="29476"/>
                </a:lnTo>
                <a:lnTo>
                  <a:pt x="275221" y="12141"/>
                </a:lnTo>
                <a:lnTo>
                  <a:pt x="273481" y="11303"/>
                </a:lnTo>
                <a:lnTo>
                  <a:pt x="232765" y="1358"/>
                </a:lnTo>
                <a:lnTo>
                  <a:pt x="190080" y="0"/>
                </a:lnTo>
                <a:lnTo>
                  <a:pt x="142697" y="9245"/>
                </a:lnTo>
                <a:lnTo>
                  <a:pt x="99555" y="29133"/>
                </a:lnTo>
                <a:lnTo>
                  <a:pt x="62179" y="58166"/>
                </a:lnTo>
                <a:lnTo>
                  <a:pt x="32118" y="94856"/>
                </a:lnTo>
                <a:lnTo>
                  <a:pt x="10883" y="137718"/>
                </a:lnTo>
                <a:lnTo>
                  <a:pt x="0" y="185242"/>
                </a:lnTo>
                <a:lnTo>
                  <a:pt x="990" y="238353"/>
                </a:lnTo>
                <a:lnTo>
                  <a:pt x="14693" y="288493"/>
                </a:lnTo>
                <a:lnTo>
                  <a:pt x="40220" y="333552"/>
                </a:lnTo>
                <a:lnTo>
                  <a:pt x="76708" y="371411"/>
                </a:lnTo>
                <a:lnTo>
                  <a:pt x="87058" y="381787"/>
                </a:lnTo>
                <a:lnTo>
                  <a:pt x="94703" y="393915"/>
                </a:lnTo>
                <a:lnTo>
                  <a:pt x="99453" y="407339"/>
                </a:lnTo>
                <a:lnTo>
                  <a:pt x="100253" y="414413"/>
                </a:lnTo>
                <a:lnTo>
                  <a:pt x="80124" y="415823"/>
                </a:lnTo>
                <a:lnTo>
                  <a:pt x="77622" y="418731"/>
                </a:lnTo>
                <a:lnTo>
                  <a:pt x="78079" y="425284"/>
                </a:lnTo>
                <a:lnTo>
                  <a:pt x="80708" y="427748"/>
                </a:lnTo>
                <a:lnTo>
                  <a:pt x="83845" y="427748"/>
                </a:lnTo>
                <a:lnTo>
                  <a:pt x="101079" y="426542"/>
                </a:lnTo>
                <a:lnTo>
                  <a:pt x="101079" y="453275"/>
                </a:lnTo>
                <a:lnTo>
                  <a:pt x="80124" y="454736"/>
                </a:lnTo>
                <a:lnTo>
                  <a:pt x="77622" y="457631"/>
                </a:lnTo>
                <a:lnTo>
                  <a:pt x="78079" y="464197"/>
                </a:lnTo>
                <a:lnTo>
                  <a:pt x="80708" y="466648"/>
                </a:lnTo>
                <a:lnTo>
                  <a:pt x="83845" y="466648"/>
                </a:lnTo>
                <a:lnTo>
                  <a:pt x="101079" y="465442"/>
                </a:lnTo>
                <a:lnTo>
                  <a:pt x="101079" y="492175"/>
                </a:lnTo>
                <a:lnTo>
                  <a:pt x="80124" y="493636"/>
                </a:lnTo>
                <a:lnTo>
                  <a:pt x="77622" y="496544"/>
                </a:lnTo>
                <a:lnTo>
                  <a:pt x="78079" y="503110"/>
                </a:lnTo>
                <a:lnTo>
                  <a:pt x="80708" y="505561"/>
                </a:lnTo>
                <a:lnTo>
                  <a:pt x="83845" y="505561"/>
                </a:lnTo>
                <a:lnTo>
                  <a:pt x="101079" y="504355"/>
                </a:lnTo>
                <a:lnTo>
                  <a:pt x="101079" y="537959"/>
                </a:lnTo>
                <a:lnTo>
                  <a:pt x="103771" y="540677"/>
                </a:lnTo>
                <a:lnTo>
                  <a:pt x="129438" y="540677"/>
                </a:lnTo>
                <a:lnTo>
                  <a:pt x="133108" y="550710"/>
                </a:lnTo>
                <a:lnTo>
                  <a:pt x="149250" y="563727"/>
                </a:lnTo>
                <a:lnTo>
                  <a:pt x="173393" y="572427"/>
                </a:lnTo>
                <a:lnTo>
                  <a:pt x="203250" y="575602"/>
                </a:lnTo>
                <a:lnTo>
                  <a:pt x="233121" y="572427"/>
                </a:lnTo>
                <a:lnTo>
                  <a:pt x="257263" y="563727"/>
                </a:lnTo>
                <a:lnTo>
                  <a:pt x="273418" y="550710"/>
                </a:lnTo>
                <a:lnTo>
                  <a:pt x="277075" y="540677"/>
                </a:lnTo>
                <a:lnTo>
                  <a:pt x="305663" y="540677"/>
                </a:lnTo>
                <a:lnTo>
                  <a:pt x="308356" y="537959"/>
                </a:lnTo>
                <a:lnTo>
                  <a:pt x="308356" y="528510"/>
                </a:lnTo>
                <a:lnTo>
                  <a:pt x="308356" y="489813"/>
                </a:lnTo>
                <a:lnTo>
                  <a:pt x="329323" y="488340"/>
                </a:lnTo>
                <a:lnTo>
                  <a:pt x="331812" y="485432"/>
                </a:lnTo>
                <a:lnTo>
                  <a:pt x="331355" y="478739"/>
                </a:lnTo>
                <a:lnTo>
                  <a:pt x="328587" y="476211"/>
                </a:lnTo>
                <a:lnTo>
                  <a:pt x="325183" y="476440"/>
                </a:lnTo>
                <a:lnTo>
                  <a:pt x="308356" y="477621"/>
                </a:lnTo>
                <a:lnTo>
                  <a:pt x="308356" y="450913"/>
                </a:lnTo>
                <a:lnTo>
                  <a:pt x="329323" y="449440"/>
                </a:lnTo>
                <a:lnTo>
                  <a:pt x="331812" y="446532"/>
                </a:lnTo>
                <a:lnTo>
                  <a:pt x="331355" y="439826"/>
                </a:lnTo>
                <a:lnTo>
                  <a:pt x="328587" y="437349"/>
                </a:lnTo>
                <a:lnTo>
                  <a:pt x="325183" y="437527"/>
                </a:lnTo>
                <a:lnTo>
                  <a:pt x="308356" y="438721"/>
                </a:lnTo>
                <a:lnTo>
                  <a:pt x="308356" y="421652"/>
                </a:lnTo>
                <a:lnTo>
                  <a:pt x="309448" y="411924"/>
                </a:lnTo>
                <a:lnTo>
                  <a:pt x="329323" y="410527"/>
                </a:lnTo>
                <a:lnTo>
                  <a:pt x="331812" y="407619"/>
                </a:lnTo>
                <a:lnTo>
                  <a:pt x="331355" y="400926"/>
                </a:lnTo>
                <a:lnTo>
                  <a:pt x="328587" y="398424"/>
                </a:lnTo>
                <a:lnTo>
                  <a:pt x="325183" y="398627"/>
                </a:lnTo>
                <a:lnTo>
                  <a:pt x="312712" y="399503"/>
                </a:lnTo>
                <a:lnTo>
                  <a:pt x="314680" y="393928"/>
                </a:lnTo>
                <a:lnTo>
                  <a:pt x="322262" y="381863"/>
                </a:lnTo>
                <a:lnTo>
                  <a:pt x="329831" y="374269"/>
                </a:lnTo>
                <a:lnTo>
                  <a:pt x="365671" y="338226"/>
                </a:lnTo>
                <a:lnTo>
                  <a:pt x="390194" y="298894"/>
                </a:lnTo>
                <a:lnTo>
                  <a:pt x="405409" y="255041"/>
                </a:lnTo>
                <a:lnTo>
                  <a:pt x="410629" y="208076"/>
                </a:lnTo>
                <a:close/>
              </a:path>
            </a:pathLst>
          </a:custGeom>
          <a:solidFill>
            <a:srgbClr val="86A7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50636" y="4270788"/>
            <a:ext cx="564515" cy="499109"/>
          </a:xfrm>
          <a:custGeom>
            <a:avLst/>
            <a:gdLst/>
            <a:ahLst/>
            <a:cxnLst/>
            <a:rect l="l" t="t" r="r" b="b"/>
            <a:pathLst>
              <a:path w="564515" h="499110">
                <a:moveTo>
                  <a:pt x="285965" y="498640"/>
                </a:moveTo>
                <a:lnTo>
                  <a:pt x="278287" y="498640"/>
                </a:lnTo>
                <a:lnTo>
                  <a:pt x="275083" y="497902"/>
                </a:lnTo>
                <a:lnTo>
                  <a:pt x="232020" y="466394"/>
                </a:lnTo>
                <a:lnTo>
                  <a:pt x="191510" y="435086"/>
                </a:lnTo>
                <a:lnTo>
                  <a:pt x="151960" y="401809"/>
                </a:lnTo>
                <a:lnTo>
                  <a:pt x="114112" y="366078"/>
                </a:lnTo>
                <a:lnTo>
                  <a:pt x="78709" y="327405"/>
                </a:lnTo>
                <a:lnTo>
                  <a:pt x="46496" y="285306"/>
                </a:lnTo>
                <a:lnTo>
                  <a:pt x="12403" y="222125"/>
                </a:lnTo>
                <a:lnTo>
                  <a:pt x="0" y="161388"/>
                </a:lnTo>
                <a:lnTo>
                  <a:pt x="5324" y="113833"/>
                </a:lnTo>
                <a:lnTo>
                  <a:pt x="23495" y="71001"/>
                </a:lnTo>
                <a:lnTo>
                  <a:pt x="52755" y="35790"/>
                </a:lnTo>
                <a:lnTo>
                  <a:pt x="91341" y="11097"/>
                </a:lnTo>
                <a:lnTo>
                  <a:pt x="135147" y="0"/>
                </a:lnTo>
                <a:lnTo>
                  <a:pt x="180258" y="2835"/>
                </a:lnTo>
                <a:lnTo>
                  <a:pt x="207093" y="12791"/>
                </a:lnTo>
                <a:lnTo>
                  <a:pt x="148262" y="12791"/>
                </a:lnTo>
                <a:lnTo>
                  <a:pt x="135086" y="13442"/>
                </a:lnTo>
                <a:lnTo>
                  <a:pt x="96748" y="23354"/>
                </a:lnTo>
                <a:lnTo>
                  <a:pt x="61571" y="45904"/>
                </a:lnTo>
                <a:lnTo>
                  <a:pt x="34900" y="78119"/>
                </a:lnTo>
                <a:lnTo>
                  <a:pt x="18341" y="117345"/>
                </a:lnTo>
                <a:lnTo>
                  <a:pt x="13496" y="160931"/>
                </a:lnTo>
                <a:lnTo>
                  <a:pt x="16895" y="189347"/>
                </a:lnTo>
                <a:lnTo>
                  <a:pt x="38773" y="247248"/>
                </a:lnTo>
                <a:lnTo>
                  <a:pt x="89261" y="319052"/>
                </a:lnTo>
                <a:lnTo>
                  <a:pt x="124099" y="357053"/>
                </a:lnTo>
                <a:lnTo>
                  <a:pt x="161408" y="392225"/>
                </a:lnTo>
                <a:lnTo>
                  <a:pt x="200440" y="425033"/>
                </a:lnTo>
                <a:lnTo>
                  <a:pt x="240450" y="455938"/>
                </a:lnTo>
                <a:lnTo>
                  <a:pt x="280694" y="485407"/>
                </a:lnTo>
                <a:lnTo>
                  <a:pt x="281330" y="485476"/>
                </a:lnTo>
                <a:lnTo>
                  <a:pt x="306758" y="485476"/>
                </a:lnTo>
                <a:lnTo>
                  <a:pt x="293419" y="495254"/>
                </a:lnTo>
                <a:lnTo>
                  <a:pt x="290511" y="497344"/>
                </a:lnTo>
                <a:lnTo>
                  <a:pt x="285965" y="498640"/>
                </a:lnTo>
                <a:close/>
              </a:path>
              <a:path w="564515" h="499110">
                <a:moveTo>
                  <a:pt x="301367" y="67009"/>
                </a:moveTo>
                <a:lnTo>
                  <a:pt x="282477" y="67009"/>
                </a:lnTo>
                <a:lnTo>
                  <a:pt x="291959" y="57410"/>
                </a:lnTo>
                <a:lnTo>
                  <a:pt x="348799" y="15032"/>
                </a:lnTo>
                <a:lnTo>
                  <a:pt x="395857" y="883"/>
                </a:lnTo>
                <a:lnTo>
                  <a:pt x="443597" y="1922"/>
                </a:lnTo>
                <a:lnTo>
                  <a:pt x="476576" y="14197"/>
                </a:lnTo>
                <a:lnTo>
                  <a:pt x="397276" y="14197"/>
                </a:lnTo>
                <a:lnTo>
                  <a:pt x="354302" y="27254"/>
                </a:lnTo>
                <a:lnTo>
                  <a:pt x="315081" y="53727"/>
                </a:lnTo>
                <a:lnTo>
                  <a:pt x="310518" y="57986"/>
                </a:lnTo>
                <a:lnTo>
                  <a:pt x="305866" y="62513"/>
                </a:lnTo>
                <a:lnTo>
                  <a:pt x="301367" y="67009"/>
                </a:lnTo>
                <a:close/>
              </a:path>
              <a:path w="564515" h="499110">
                <a:moveTo>
                  <a:pt x="280410" y="83814"/>
                </a:moveTo>
                <a:lnTo>
                  <a:pt x="229683" y="38158"/>
                </a:lnTo>
                <a:lnTo>
                  <a:pt x="176248" y="15670"/>
                </a:lnTo>
                <a:lnTo>
                  <a:pt x="148262" y="12791"/>
                </a:lnTo>
                <a:lnTo>
                  <a:pt x="207093" y="12791"/>
                </a:lnTo>
                <a:lnTo>
                  <a:pt x="223815" y="18995"/>
                </a:lnTo>
                <a:lnTo>
                  <a:pt x="262961" y="47870"/>
                </a:lnTo>
                <a:lnTo>
                  <a:pt x="282477" y="67009"/>
                </a:lnTo>
                <a:lnTo>
                  <a:pt x="301367" y="67009"/>
                </a:lnTo>
                <a:lnTo>
                  <a:pt x="290603" y="77917"/>
                </a:lnTo>
                <a:lnTo>
                  <a:pt x="284669" y="83801"/>
                </a:lnTo>
                <a:lnTo>
                  <a:pt x="280410" y="83814"/>
                </a:lnTo>
                <a:close/>
              </a:path>
              <a:path w="564515" h="499110">
                <a:moveTo>
                  <a:pt x="306758" y="485476"/>
                </a:moveTo>
                <a:lnTo>
                  <a:pt x="281330" y="485476"/>
                </a:lnTo>
                <a:lnTo>
                  <a:pt x="284498" y="485081"/>
                </a:lnTo>
                <a:lnTo>
                  <a:pt x="285503" y="484421"/>
                </a:lnTo>
                <a:lnTo>
                  <a:pt x="324886" y="455552"/>
                </a:lnTo>
                <a:lnTo>
                  <a:pt x="364226" y="425013"/>
                </a:lnTo>
                <a:lnTo>
                  <a:pt x="402798" y="392453"/>
                </a:lnTo>
                <a:lnTo>
                  <a:pt x="439877" y="357521"/>
                </a:lnTo>
                <a:lnTo>
                  <a:pt x="474737" y="319865"/>
                </a:lnTo>
                <a:lnTo>
                  <a:pt x="516082" y="264247"/>
                </a:lnTo>
                <a:lnTo>
                  <a:pt x="533984" y="230113"/>
                </a:lnTo>
                <a:lnTo>
                  <a:pt x="546879" y="191850"/>
                </a:lnTo>
                <a:lnTo>
                  <a:pt x="550647" y="144038"/>
                </a:lnTo>
                <a:lnTo>
                  <a:pt x="540078" y="98791"/>
                </a:lnTo>
                <a:lnTo>
                  <a:pt x="516601" y="59649"/>
                </a:lnTo>
                <a:lnTo>
                  <a:pt x="481644" y="30154"/>
                </a:lnTo>
                <a:lnTo>
                  <a:pt x="440793" y="15012"/>
                </a:lnTo>
                <a:lnTo>
                  <a:pt x="397276" y="14197"/>
                </a:lnTo>
                <a:lnTo>
                  <a:pt x="476576" y="14197"/>
                </a:lnTo>
                <a:lnTo>
                  <a:pt x="488501" y="18636"/>
                </a:lnTo>
                <a:lnTo>
                  <a:pt x="526758" y="50859"/>
                </a:lnTo>
                <a:lnTo>
                  <a:pt x="552474" y="93555"/>
                </a:lnTo>
                <a:lnTo>
                  <a:pt x="564083" y="142862"/>
                </a:lnTo>
                <a:lnTo>
                  <a:pt x="560020" y="194919"/>
                </a:lnTo>
                <a:lnTo>
                  <a:pt x="546540" y="235064"/>
                </a:lnTo>
                <a:lnTo>
                  <a:pt x="527920" y="270718"/>
                </a:lnTo>
                <a:lnTo>
                  <a:pt x="485036" y="328517"/>
                </a:lnTo>
                <a:lnTo>
                  <a:pt x="449641" y="366764"/>
                </a:lnTo>
                <a:lnTo>
                  <a:pt x="412061" y="402193"/>
                </a:lnTo>
                <a:lnTo>
                  <a:pt x="373017" y="435172"/>
                </a:lnTo>
                <a:lnTo>
                  <a:pt x="333229" y="466070"/>
                </a:lnTo>
                <a:lnTo>
                  <a:pt x="306758" y="485476"/>
                </a:lnTo>
                <a:close/>
              </a:path>
            </a:pathLst>
          </a:custGeom>
          <a:solidFill>
            <a:srgbClr val="86A7C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>
            <a:hlinkClick r:id="rId2"/>
            <a:extLst>
              <a:ext uri="{FF2B5EF4-FFF2-40B4-BE49-F238E27FC236}">
                <a16:creationId xmlns:a16="http://schemas.microsoft.com/office/drawing/2014/main" id="{1BFDAA60-EE5B-4780-B29C-815ADB25564C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21000" y="9258300"/>
            <a:ext cx="2490537" cy="78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6667500" cy="10285730"/>
          </a:xfrm>
          <a:custGeom>
            <a:avLst/>
            <a:gdLst/>
            <a:ahLst/>
            <a:cxnLst/>
            <a:rect l="l" t="t" r="r" b="b"/>
            <a:pathLst>
              <a:path w="6667500" h="10285730">
                <a:moveTo>
                  <a:pt x="6667499" y="10285576"/>
                </a:moveTo>
                <a:lnTo>
                  <a:pt x="0" y="10285576"/>
                </a:lnTo>
                <a:lnTo>
                  <a:pt x="0" y="0"/>
                </a:lnTo>
                <a:lnTo>
                  <a:pt x="6667499" y="0"/>
                </a:lnTo>
                <a:lnTo>
                  <a:pt x="6667499" y="10285576"/>
                </a:lnTo>
                <a:close/>
              </a:path>
            </a:pathLst>
          </a:custGeom>
          <a:solidFill>
            <a:srgbClr val="86A7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6000" y="949328"/>
            <a:ext cx="5080000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CA" sz="6000" spc="-235" dirty="0">
                <a:solidFill>
                  <a:srgbClr val="FFFFFF"/>
                </a:solidFill>
                <a:latin typeface="Cambria"/>
                <a:cs typeface="Cambria"/>
              </a:rPr>
              <a:t>Corporate structures as </a:t>
            </a:r>
            <a:r>
              <a:rPr lang="en-CA" sz="6000" b="1" spc="-235" dirty="0">
                <a:solidFill>
                  <a:srgbClr val="FFFFFF"/>
                </a:solidFill>
                <a:latin typeface="Cambria"/>
                <a:cs typeface="Cambria"/>
              </a:rPr>
              <a:t>independent</a:t>
            </a:r>
            <a:r>
              <a:rPr lang="en-CA" sz="6000" spc="-2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CA" sz="6000" b="1" spc="-235" dirty="0">
                <a:solidFill>
                  <a:srgbClr val="FFFFFF"/>
                </a:solidFill>
                <a:latin typeface="Cambria"/>
                <a:cs typeface="Cambria"/>
              </a:rPr>
              <a:t>entities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34587" y="2129478"/>
            <a:ext cx="5043213" cy="23169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200"/>
              </a:lnSpc>
              <a:spcBef>
                <a:spcPts val="95"/>
              </a:spcBef>
            </a:pPr>
            <a:r>
              <a:rPr lang="en-US" sz="3200" spc="-120" dirty="0">
                <a:solidFill>
                  <a:srgbClr val="1D384F"/>
                </a:solidFill>
              </a:rPr>
              <a:t>Corporations, partnerships, trusts, etc. are </a:t>
            </a:r>
            <a:r>
              <a:rPr lang="en-US" sz="3200" b="1" spc="-120" dirty="0">
                <a:solidFill>
                  <a:srgbClr val="1D384F"/>
                </a:solidFill>
              </a:rPr>
              <a:t>independent </a:t>
            </a:r>
            <a:r>
              <a:rPr lang="en-US" sz="3200" spc="-120" dirty="0">
                <a:solidFill>
                  <a:srgbClr val="1D384F"/>
                </a:solidFill>
              </a:rPr>
              <a:t>of the individual people who carry out their actions; 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834586" y="5115654"/>
            <a:ext cx="5043213" cy="17407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200"/>
              </a:lnSpc>
              <a:spcBef>
                <a:spcPts val="95"/>
              </a:spcBef>
            </a:pPr>
            <a:r>
              <a:rPr lang="en-US" sz="3200" spc="-20" dirty="0" smtClean="0">
                <a:solidFill>
                  <a:srgbClr val="1D384F"/>
                </a:solidFill>
                <a:latin typeface="Cambria"/>
                <a:cs typeface="Cambria"/>
              </a:rPr>
              <a:t>Entities </a:t>
            </a:r>
            <a:r>
              <a:rPr lang="en-US" sz="3200" spc="-20" dirty="0">
                <a:solidFill>
                  <a:srgbClr val="1D384F"/>
                </a:solidFill>
                <a:latin typeface="Cambria"/>
                <a:cs typeface="Cambria"/>
              </a:rPr>
              <a:t>can owe and be owed their </a:t>
            </a:r>
            <a:r>
              <a:rPr lang="en-US" sz="3200" b="1" spc="-20" dirty="0">
                <a:solidFill>
                  <a:srgbClr val="1D384F"/>
                </a:solidFill>
                <a:latin typeface="Cambria"/>
                <a:cs typeface="Cambria"/>
              </a:rPr>
              <a:t>own obligations, rights and duties</a:t>
            </a:r>
            <a:endParaRPr sz="3200" b="1" dirty="0">
              <a:latin typeface="Cambria"/>
              <a:cs typeface="Cambria"/>
            </a:endParaRPr>
          </a:p>
        </p:txBody>
      </p:sp>
      <p:pic>
        <p:nvPicPr>
          <p:cNvPr id="10" name="Picture 9">
            <a:hlinkClick r:id="rId2"/>
            <a:extLst>
              <a:ext uri="{FF2B5EF4-FFF2-40B4-BE49-F238E27FC236}">
                <a16:creationId xmlns:a16="http://schemas.microsoft.com/office/drawing/2014/main" id="{1BFDAA60-EE5B-4780-B29C-815ADB25564C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21000" y="9258300"/>
            <a:ext cx="2490537" cy="785106"/>
          </a:xfrm>
          <a:prstGeom prst="rect">
            <a:avLst/>
          </a:prstGeom>
          <a:noFill/>
        </p:spPr>
      </p:pic>
      <p:grpSp>
        <p:nvGrpSpPr>
          <p:cNvPr id="9" name="object 8"/>
          <p:cNvGrpSpPr/>
          <p:nvPr/>
        </p:nvGrpSpPr>
        <p:grpSpPr>
          <a:xfrm>
            <a:off x="7834587" y="1015644"/>
            <a:ext cx="876300" cy="876300"/>
            <a:chOff x="7699292" y="6828455"/>
            <a:chExt cx="876300" cy="876300"/>
          </a:xfrm>
        </p:grpSpPr>
        <p:sp>
          <p:nvSpPr>
            <p:cNvPr id="11" name="object 9"/>
            <p:cNvSpPr/>
            <p:nvPr/>
          </p:nvSpPr>
          <p:spPr>
            <a:xfrm>
              <a:off x="7869704" y="6998872"/>
              <a:ext cx="535940" cy="535940"/>
            </a:xfrm>
            <a:custGeom>
              <a:avLst/>
              <a:gdLst/>
              <a:ahLst/>
              <a:cxnLst/>
              <a:rect l="l" t="t" r="r" b="b"/>
              <a:pathLst>
                <a:path w="535940" h="535940">
                  <a:moveTo>
                    <a:pt x="267735" y="535471"/>
                  </a:moveTo>
                  <a:lnTo>
                    <a:pt x="219671" y="531149"/>
                  </a:lnTo>
                  <a:lnTo>
                    <a:pt x="174408" y="518693"/>
                  </a:lnTo>
                  <a:lnTo>
                    <a:pt x="132708" y="498865"/>
                  </a:lnTo>
                  <a:lnTo>
                    <a:pt x="95333" y="472425"/>
                  </a:lnTo>
                  <a:lnTo>
                    <a:pt x="63045" y="440137"/>
                  </a:lnTo>
                  <a:lnTo>
                    <a:pt x="36605" y="402762"/>
                  </a:lnTo>
                  <a:lnTo>
                    <a:pt x="16777" y="361062"/>
                  </a:lnTo>
                  <a:lnTo>
                    <a:pt x="4321" y="315799"/>
                  </a:lnTo>
                  <a:lnTo>
                    <a:pt x="0" y="267735"/>
                  </a:lnTo>
                  <a:lnTo>
                    <a:pt x="4321" y="219671"/>
                  </a:lnTo>
                  <a:lnTo>
                    <a:pt x="16777" y="174408"/>
                  </a:lnTo>
                  <a:lnTo>
                    <a:pt x="36605" y="132708"/>
                  </a:lnTo>
                  <a:lnTo>
                    <a:pt x="63045" y="95333"/>
                  </a:lnTo>
                  <a:lnTo>
                    <a:pt x="95333" y="63045"/>
                  </a:lnTo>
                  <a:lnTo>
                    <a:pt x="132708" y="36605"/>
                  </a:lnTo>
                  <a:lnTo>
                    <a:pt x="174408" y="16777"/>
                  </a:lnTo>
                  <a:lnTo>
                    <a:pt x="219671" y="4321"/>
                  </a:lnTo>
                  <a:lnTo>
                    <a:pt x="267735" y="0"/>
                  </a:lnTo>
                  <a:lnTo>
                    <a:pt x="315799" y="4321"/>
                  </a:lnTo>
                  <a:lnTo>
                    <a:pt x="361062" y="16777"/>
                  </a:lnTo>
                  <a:lnTo>
                    <a:pt x="369145" y="20620"/>
                  </a:lnTo>
                  <a:lnTo>
                    <a:pt x="267735" y="20620"/>
                  </a:lnTo>
                  <a:lnTo>
                    <a:pt x="217996" y="25650"/>
                  </a:lnTo>
                  <a:lnTo>
                    <a:pt x="171639" y="40070"/>
                  </a:lnTo>
                  <a:lnTo>
                    <a:pt x="129667" y="62881"/>
                  </a:lnTo>
                  <a:lnTo>
                    <a:pt x="93080" y="93080"/>
                  </a:lnTo>
                  <a:lnTo>
                    <a:pt x="62881" y="129667"/>
                  </a:lnTo>
                  <a:lnTo>
                    <a:pt x="40070" y="171639"/>
                  </a:lnTo>
                  <a:lnTo>
                    <a:pt x="25650" y="217996"/>
                  </a:lnTo>
                  <a:lnTo>
                    <a:pt x="20620" y="267735"/>
                  </a:lnTo>
                  <a:lnTo>
                    <a:pt x="25650" y="317475"/>
                  </a:lnTo>
                  <a:lnTo>
                    <a:pt x="40070" y="363831"/>
                  </a:lnTo>
                  <a:lnTo>
                    <a:pt x="62881" y="405803"/>
                  </a:lnTo>
                  <a:lnTo>
                    <a:pt x="93080" y="442390"/>
                  </a:lnTo>
                  <a:lnTo>
                    <a:pt x="129667" y="472589"/>
                  </a:lnTo>
                  <a:lnTo>
                    <a:pt x="171639" y="495400"/>
                  </a:lnTo>
                  <a:lnTo>
                    <a:pt x="217996" y="509821"/>
                  </a:lnTo>
                  <a:lnTo>
                    <a:pt x="267735" y="514850"/>
                  </a:lnTo>
                  <a:lnTo>
                    <a:pt x="369145" y="514850"/>
                  </a:lnTo>
                  <a:lnTo>
                    <a:pt x="361062" y="518693"/>
                  </a:lnTo>
                  <a:lnTo>
                    <a:pt x="315799" y="531149"/>
                  </a:lnTo>
                  <a:lnTo>
                    <a:pt x="267735" y="535471"/>
                  </a:lnTo>
                  <a:close/>
                </a:path>
                <a:path w="535940" h="535940">
                  <a:moveTo>
                    <a:pt x="369145" y="514850"/>
                  </a:moveTo>
                  <a:lnTo>
                    <a:pt x="267735" y="514850"/>
                  </a:lnTo>
                  <a:lnTo>
                    <a:pt x="317475" y="509821"/>
                  </a:lnTo>
                  <a:lnTo>
                    <a:pt x="363831" y="495400"/>
                  </a:lnTo>
                  <a:lnTo>
                    <a:pt x="405803" y="472589"/>
                  </a:lnTo>
                  <a:lnTo>
                    <a:pt x="442390" y="442390"/>
                  </a:lnTo>
                  <a:lnTo>
                    <a:pt x="472589" y="405803"/>
                  </a:lnTo>
                  <a:lnTo>
                    <a:pt x="495400" y="363831"/>
                  </a:lnTo>
                  <a:lnTo>
                    <a:pt x="509821" y="317475"/>
                  </a:lnTo>
                  <a:lnTo>
                    <a:pt x="514850" y="267735"/>
                  </a:lnTo>
                  <a:lnTo>
                    <a:pt x="509821" y="217996"/>
                  </a:lnTo>
                  <a:lnTo>
                    <a:pt x="495400" y="171639"/>
                  </a:lnTo>
                  <a:lnTo>
                    <a:pt x="472589" y="129667"/>
                  </a:lnTo>
                  <a:lnTo>
                    <a:pt x="442390" y="93080"/>
                  </a:lnTo>
                  <a:lnTo>
                    <a:pt x="405803" y="62881"/>
                  </a:lnTo>
                  <a:lnTo>
                    <a:pt x="363831" y="40070"/>
                  </a:lnTo>
                  <a:lnTo>
                    <a:pt x="317475" y="25650"/>
                  </a:lnTo>
                  <a:lnTo>
                    <a:pt x="267735" y="20620"/>
                  </a:lnTo>
                  <a:lnTo>
                    <a:pt x="369145" y="20620"/>
                  </a:lnTo>
                  <a:lnTo>
                    <a:pt x="440137" y="63045"/>
                  </a:lnTo>
                  <a:lnTo>
                    <a:pt x="472425" y="95333"/>
                  </a:lnTo>
                  <a:lnTo>
                    <a:pt x="498865" y="132708"/>
                  </a:lnTo>
                  <a:lnTo>
                    <a:pt x="518693" y="174408"/>
                  </a:lnTo>
                  <a:lnTo>
                    <a:pt x="531149" y="219671"/>
                  </a:lnTo>
                  <a:lnTo>
                    <a:pt x="535471" y="267735"/>
                  </a:lnTo>
                  <a:lnTo>
                    <a:pt x="531149" y="315799"/>
                  </a:lnTo>
                  <a:lnTo>
                    <a:pt x="518693" y="361062"/>
                  </a:lnTo>
                  <a:lnTo>
                    <a:pt x="498865" y="402762"/>
                  </a:lnTo>
                  <a:lnTo>
                    <a:pt x="472425" y="440137"/>
                  </a:lnTo>
                  <a:lnTo>
                    <a:pt x="440137" y="472425"/>
                  </a:lnTo>
                  <a:lnTo>
                    <a:pt x="402762" y="498865"/>
                  </a:lnTo>
                  <a:lnTo>
                    <a:pt x="369145" y="514850"/>
                  </a:lnTo>
                  <a:close/>
                </a:path>
              </a:pathLst>
            </a:custGeom>
            <a:solidFill>
              <a:srgbClr val="1D3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/>
            <p:cNvSpPr/>
            <p:nvPr/>
          </p:nvSpPr>
          <p:spPr>
            <a:xfrm>
              <a:off x="7979276" y="7108441"/>
              <a:ext cx="316865" cy="316865"/>
            </a:xfrm>
            <a:custGeom>
              <a:avLst/>
              <a:gdLst/>
              <a:ahLst/>
              <a:cxnLst/>
              <a:rect l="l" t="t" r="r" b="b"/>
              <a:pathLst>
                <a:path w="316865" h="316865">
                  <a:moveTo>
                    <a:pt x="158163" y="316326"/>
                  </a:moveTo>
                  <a:lnTo>
                    <a:pt x="119723" y="311585"/>
                  </a:lnTo>
                  <a:lnTo>
                    <a:pt x="83604" y="297652"/>
                  </a:lnTo>
                  <a:lnTo>
                    <a:pt x="51953" y="275361"/>
                  </a:lnTo>
                  <a:lnTo>
                    <a:pt x="26655" y="246034"/>
                  </a:lnTo>
                  <a:lnTo>
                    <a:pt x="9241" y="211438"/>
                  </a:lnTo>
                  <a:lnTo>
                    <a:pt x="759" y="173666"/>
                  </a:lnTo>
                  <a:lnTo>
                    <a:pt x="0" y="158163"/>
                  </a:lnTo>
                  <a:lnTo>
                    <a:pt x="189" y="150393"/>
                  </a:lnTo>
                  <a:lnTo>
                    <a:pt x="6808" y="112250"/>
                  </a:lnTo>
                  <a:lnTo>
                    <a:pt x="22496" y="76858"/>
                  </a:lnTo>
                  <a:lnTo>
                    <a:pt x="46324" y="46324"/>
                  </a:lnTo>
                  <a:lnTo>
                    <a:pt x="76858" y="22496"/>
                  </a:lnTo>
                  <a:lnTo>
                    <a:pt x="112250" y="6808"/>
                  </a:lnTo>
                  <a:lnTo>
                    <a:pt x="150393" y="189"/>
                  </a:lnTo>
                  <a:lnTo>
                    <a:pt x="158163" y="0"/>
                  </a:lnTo>
                  <a:lnTo>
                    <a:pt x="165933" y="189"/>
                  </a:lnTo>
                  <a:lnTo>
                    <a:pt x="204076" y="6808"/>
                  </a:lnTo>
                  <a:lnTo>
                    <a:pt x="239468" y="22496"/>
                  </a:lnTo>
                  <a:lnTo>
                    <a:pt x="270001" y="46324"/>
                  </a:lnTo>
                  <a:lnTo>
                    <a:pt x="293830" y="76858"/>
                  </a:lnTo>
                  <a:lnTo>
                    <a:pt x="309518" y="112250"/>
                  </a:lnTo>
                  <a:lnTo>
                    <a:pt x="316136" y="150393"/>
                  </a:lnTo>
                  <a:lnTo>
                    <a:pt x="316326" y="158163"/>
                  </a:lnTo>
                  <a:lnTo>
                    <a:pt x="316136" y="165933"/>
                  </a:lnTo>
                  <a:lnTo>
                    <a:pt x="309518" y="204076"/>
                  </a:lnTo>
                  <a:lnTo>
                    <a:pt x="293830" y="239468"/>
                  </a:lnTo>
                  <a:lnTo>
                    <a:pt x="270001" y="270001"/>
                  </a:lnTo>
                  <a:lnTo>
                    <a:pt x="239468" y="293830"/>
                  </a:lnTo>
                  <a:lnTo>
                    <a:pt x="204076" y="309517"/>
                  </a:lnTo>
                  <a:lnTo>
                    <a:pt x="165933" y="316136"/>
                  </a:lnTo>
                  <a:lnTo>
                    <a:pt x="158163" y="3163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/>
            <p:cNvSpPr/>
            <p:nvPr/>
          </p:nvSpPr>
          <p:spPr>
            <a:xfrm>
              <a:off x="7699292" y="6828455"/>
              <a:ext cx="876300" cy="876300"/>
            </a:xfrm>
            <a:custGeom>
              <a:avLst/>
              <a:gdLst/>
              <a:ahLst/>
              <a:cxnLst/>
              <a:rect l="l" t="t" r="r" b="b"/>
              <a:pathLst>
                <a:path w="876300" h="876300">
                  <a:moveTo>
                    <a:pt x="288298" y="148945"/>
                  </a:moveTo>
                  <a:lnTo>
                    <a:pt x="247170" y="148945"/>
                  </a:lnTo>
                  <a:lnTo>
                    <a:pt x="275681" y="131959"/>
                  </a:lnTo>
                  <a:lnTo>
                    <a:pt x="305496" y="117885"/>
                  </a:lnTo>
                  <a:lnTo>
                    <a:pt x="336527" y="106757"/>
                  </a:lnTo>
                  <a:lnTo>
                    <a:pt x="368688" y="98612"/>
                  </a:lnTo>
                  <a:lnTo>
                    <a:pt x="383545" y="3700"/>
                  </a:lnTo>
                  <a:lnTo>
                    <a:pt x="387864" y="0"/>
                  </a:lnTo>
                  <a:lnTo>
                    <a:pt x="488430" y="0"/>
                  </a:lnTo>
                  <a:lnTo>
                    <a:pt x="492749" y="3700"/>
                  </a:lnTo>
                  <a:lnTo>
                    <a:pt x="495398" y="20620"/>
                  </a:lnTo>
                  <a:lnTo>
                    <a:pt x="401764" y="20620"/>
                  </a:lnTo>
                  <a:lnTo>
                    <a:pt x="387265" y="113297"/>
                  </a:lnTo>
                  <a:lnTo>
                    <a:pt x="383912" y="116725"/>
                  </a:lnTo>
                  <a:lnTo>
                    <a:pt x="379598" y="117511"/>
                  </a:lnTo>
                  <a:lnTo>
                    <a:pt x="345843" y="125494"/>
                  </a:lnTo>
                  <a:lnTo>
                    <a:pt x="313388" y="136937"/>
                  </a:lnTo>
                  <a:lnTo>
                    <a:pt x="288298" y="148945"/>
                  </a:lnTo>
                  <a:close/>
                </a:path>
                <a:path w="876300" h="876300">
                  <a:moveTo>
                    <a:pt x="627085" y="172521"/>
                  </a:moveTo>
                  <a:lnTo>
                    <a:pt x="593955" y="151795"/>
                  </a:lnTo>
                  <a:lnTo>
                    <a:pt x="530454" y="125494"/>
                  </a:lnTo>
                  <a:lnTo>
                    <a:pt x="492382" y="116725"/>
                  </a:lnTo>
                  <a:lnTo>
                    <a:pt x="489029" y="113297"/>
                  </a:lnTo>
                  <a:lnTo>
                    <a:pt x="474530" y="20620"/>
                  </a:lnTo>
                  <a:lnTo>
                    <a:pt x="495398" y="20620"/>
                  </a:lnTo>
                  <a:lnTo>
                    <a:pt x="507606" y="98612"/>
                  </a:lnTo>
                  <a:lnTo>
                    <a:pt x="539770" y="106757"/>
                  </a:lnTo>
                  <a:lnTo>
                    <a:pt x="570802" y="117885"/>
                  </a:lnTo>
                  <a:lnTo>
                    <a:pt x="600616" y="131959"/>
                  </a:lnTo>
                  <a:lnTo>
                    <a:pt x="629124" y="148945"/>
                  </a:lnTo>
                  <a:lnTo>
                    <a:pt x="664116" y="148945"/>
                  </a:lnTo>
                  <a:lnTo>
                    <a:pt x="631878" y="172460"/>
                  </a:lnTo>
                  <a:lnTo>
                    <a:pt x="627085" y="172521"/>
                  </a:lnTo>
                  <a:close/>
                </a:path>
                <a:path w="876300" h="876300">
                  <a:moveTo>
                    <a:pt x="169551" y="783970"/>
                  </a:moveTo>
                  <a:lnTo>
                    <a:pt x="163887" y="783527"/>
                  </a:lnTo>
                  <a:lnTo>
                    <a:pt x="92772" y="712417"/>
                  </a:lnTo>
                  <a:lnTo>
                    <a:pt x="92334" y="706743"/>
                  </a:lnTo>
                  <a:lnTo>
                    <a:pt x="148945" y="629129"/>
                  </a:lnTo>
                  <a:lnTo>
                    <a:pt x="131956" y="600611"/>
                  </a:lnTo>
                  <a:lnTo>
                    <a:pt x="117881" y="570793"/>
                  </a:lnTo>
                  <a:lnTo>
                    <a:pt x="106755" y="539762"/>
                  </a:lnTo>
                  <a:lnTo>
                    <a:pt x="98612" y="507606"/>
                  </a:lnTo>
                  <a:lnTo>
                    <a:pt x="3700" y="492754"/>
                  </a:lnTo>
                  <a:lnTo>
                    <a:pt x="0" y="488435"/>
                  </a:lnTo>
                  <a:lnTo>
                    <a:pt x="0" y="387864"/>
                  </a:lnTo>
                  <a:lnTo>
                    <a:pt x="3700" y="383545"/>
                  </a:lnTo>
                  <a:lnTo>
                    <a:pt x="98612" y="368693"/>
                  </a:lnTo>
                  <a:lnTo>
                    <a:pt x="106756" y="336529"/>
                  </a:lnTo>
                  <a:lnTo>
                    <a:pt x="117883" y="305496"/>
                  </a:lnTo>
                  <a:lnTo>
                    <a:pt x="131957" y="275681"/>
                  </a:lnTo>
                  <a:lnTo>
                    <a:pt x="148945" y="247170"/>
                  </a:lnTo>
                  <a:lnTo>
                    <a:pt x="92334" y="169561"/>
                  </a:lnTo>
                  <a:lnTo>
                    <a:pt x="92772" y="163887"/>
                  </a:lnTo>
                  <a:lnTo>
                    <a:pt x="163877" y="92772"/>
                  </a:lnTo>
                  <a:lnTo>
                    <a:pt x="169551" y="92329"/>
                  </a:lnTo>
                  <a:lnTo>
                    <a:pt x="203625" y="117184"/>
                  </a:lnTo>
                  <a:lnTo>
                    <a:pt x="168634" y="117184"/>
                  </a:lnTo>
                  <a:lnTo>
                    <a:pt x="117184" y="168639"/>
                  </a:lnTo>
                  <a:lnTo>
                    <a:pt x="172460" y="244416"/>
                  </a:lnTo>
                  <a:lnTo>
                    <a:pt x="172521" y="249209"/>
                  </a:lnTo>
                  <a:lnTo>
                    <a:pt x="170024" y="252818"/>
                  </a:lnTo>
                  <a:lnTo>
                    <a:pt x="151793" y="282351"/>
                  </a:lnTo>
                  <a:lnTo>
                    <a:pt x="136935" y="313399"/>
                  </a:lnTo>
                  <a:lnTo>
                    <a:pt x="125493" y="345852"/>
                  </a:lnTo>
                  <a:lnTo>
                    <a:pt x="117511" y="379603"/>
                  </a:lnTo>
                  <a:lnTo>
                    <a:pt x="116725" y="383917"/>
                  </a:lnTo>
                  <a:lnTo>
                    <a:pt x="113297" y="387270"/>
                  </a:lnTo>
                  <a:lnTo>
                    <a:pt x="20620" y="401769"/>
                  </a:lnTo>
                  <a:lnTo>
                    <a:pt x="20620" y="474530"/>
                  </a:lnTo>
                  <a:lnTo>
                    <a:pt x="113297" y="489029"/>
                  </a:lnTo>
                  <a:lnTo>
                    <a:pt x="116725" y="492382"/>
                  </a:lnTo>
                  <a:lnTo>
                    <a:pt x="125494" y="530451"/>
                  </a:lnTo>
                  <a:lnTo>
                    <a:pt x="151795" y="593954"/>
                  </a:lnTo>
                  <a:lnTo>
                    <a:pt x="172521" y="627085"/>
                  </a:lnTo>
                  <a:lnTo>
                    <a:pt x="172460" y="631883"/>
                  </a:lnTo>
                  <a:lnTo>
                    <a:pt x="117184" y="707665"/>
                  </a:lnTo>
                  <a:lnTo>
                    <a:pt x="168634" y="759116"/>
                  </a:lnTo>
                  <a:lnTo>
                    <a:pt x="203625" y="759116"/>
                  </a:lnTo>
                  <a:lnTo>
                    <a:pt x="169551" y="783970"/>
                  </a:lnTo>
                  <a:close/>
                </a:path>
                <a:path w="876300" h="876300">
                  <a:moveTo>
                    <a:pt x="664116" y="148945"/>
                  </a:moveTo>
                  <a:lnTo>
                    <a:pt x="629124" y="148945"/>
                  </a:lnTo>
                  <a:lnTo>
                    <a:pt x="706743" y="92329"/>
                  </a:lnTo>
                  <a:lnTo>
                    <a:pt x="712412" y="92772"/>
                  </a:lnTo>
                  <a:lnTo>
                    <a:pt x="736824" y="117184"/>
                  </a:lnTo>
                  <a:lnTo>
                    <a:pt x="707660" y="117184"/>
                  </a:lnTo>
                  <a:lnTo>
                    <a:pt x="664116" y="148945"/>
                  </a:lnTo>
                  <a:close/>
                </a:path>
                <a:path w="876300" h="876300">
                  <a:moveTo>
                    <a:pt x="249214" y="172521"/>
                  </a:moveTo>
                  <a:lnTo>
                    <a:pt x="244416" y="172460"/>
                  </a:lnTo>
                  <a:lnTo>
                    <a:pt x="168634" y="117184"/>
                  </a:lnTo>
                  <a:lnTo>
                    <a:pt x="203625" y="117184"/>
                  </a:lnTo>
                  <a:lnTo>
                    <a:pt x="247170" y="148945"/>
                  </a:lnTo>
                  <a:lnTo>
                    <a:pt x="288298" y="148945"/>
                  </a:lnTo>
                  <a:lnTo>
                    <a:pt x="282342" y="151795"/>
                  </a:lnTo>
                  <a:lnTo>
                    <a:pt x="252818" y="170024"/>
                  </a:lnTo>
                  <a:lnTo>
                    <a:pt x="249214" y="172521"/>
                  </a:lnTo>
                  <a:close/>
                </a:path>
                <a:path w="876300" h="876300">
                  <a:moveTo>
                    <a:pt x="736825" y="759116"/>
                  </a:moveTo>
                  <a:lnTo>
                    <a:pt x="707660" y="759116"/>
                  </a:lnTo>
                  <a:lnTo>
                    <a:pt x="759116" y="707665"/>
                  </a:lnTo>
                  <a:lnTo>
                    <a:pt x="703839" y="631883"/>
                  </a:lnTo>
                  <a:lnTo>
                    <a:pt x="703782" y="627085"/>
                  </a:lnTo>
                  <a:lnTo>
                    <a:pt x="706275" y="623481"/>
                  </a:lnTo>
                  <a:lnTo>
                    <a:pt x="724506" y="593948"/>
                  </a:lnTo>
                  <a:lnTo>
                    <a:pt x="739365" y="562900"/>
                  </a:lnTo>
                  <a:lnTo>
                    <a:pt x="750806" y="530447"/>
                  </a:lnTo>
                  <a:lnTo>
                    <a:pt x="758784" y="496696"/>
                  </a:lnTo>
                  <a:lnTo>
                    <a:pt x="759564" y="492382"/>
                  </a:lnTo>
                  <a:lnTo>
                    <a:pt x="762997" y="489029"/>
                  </a:lnTo>
                  <a:lnTo>
                    <a:pt x="855679" y="474530"/>
                  </a:lnTo>
                  <a:lnTo>
                    <a:pt x="855679" y="401769"/>
                  </a:lnTo>
                  <a:lnTo>
                    <a:pt x="762997" y="387270"/>
                  </a:lnTo>
                  <a:lnTo>
                    <a:pt x="759564" y="383917"/>
                  </a:lnTo>
                  <a:lnTo>
                    <a:pt x="750805" y="345848"/>
                  </a:lnTo>
                  <a:lnTo>
                    <a:pt x="724503" y="282345"/>
                  </a:lnTo>
                  <a:lnTo>
                    <a:pt x="703778" y="249209"/>
                  </a:lnTo>
                  <a:lnTo>
                    <a:pt x="703839" y="244416"/>
                  </a:lnTo>
                  <a:lnTo>
                    <a:pt x="759116" y="168639"/>
                  </a:lnTo>
                  <a:lnTo>
                    <a:pt x="707660" y="117184"/>
                  </a:lnTo>
                  <a:lnTo>
                    <a:pt x="736824" y="117184"/>
                  </a:lnTo>
                  <a:lnTo>
                    <a:pt x="783527" y="163887"/>
                  </a:lnTo>
                  <a:lnTo>
                    <a:pt x="783965" y="169561"/>
                  </a:lnTo>
                  <a:lnTo>
                    <a:pt x="727354" y="247170"/>
                  </a:lnTo>
                  <a:lnTo>
                    <a:pt x="744343" y="275688"/>
                  </a:lnTo>
                  <a:lnTo>
                    <a:pt x="758418" y="305506"/>
                  </a:lnTo>
                  <a:lnTo>
                    <a:pt x="769543" y="336537"/>
                  </a:lnTo>
                  <a:lnTo>
                    <a:pt x="777682" y="368693"/>
                  </a:lnTo>
                  <a:lnTo>
                    <a:pt x="872599" y="383545"/>
                  </a:lnTo>
                  <a:lnTo>
                    <a:pt x="876300" y="387864"/>
                  </a:lnTo>
                  <a:lnTo>
                    <a:pt x="876300" y="488435"/>
                  </a:lnTo>
                  <a:lnTo>
                    <a:pt x="872599" y="492754"/>
                  </a:lnTo>
                  <a:lnTo>
                    <a:pt x="777682" y="507606"/>
                  </a:lnTo>
                  <a:lnTo>
                    <a:pt x="769540" y="539770"/>
                  </a:lnTo>
                  <a:lnTo>
                    <a:pt x="758413" y="570803"/>
                  </a:lnTo>
                  <a:lnTo>
                    <a:pt x="744339" y="600618"/>
                  </a:lnTo>
                  <a:lnTo>
                    <a:pt x="727354" y="629129"/>
                  </a:lnTo>
                  <a:lnTo>
                    <a:pt x="783965" y="706743"/>
                  </a:lnTo>
                  <a:lnTo>
                    <a:pt x="783527" y="712417"/>
                  </a:lnTo>
                  <a:lnTo>
                    <a:pt x="736825" y="759116"/>
                  </a:lnTo>
                  <a:close/>
                </a:path>
                <a:path w="876300" h="876300">
                  <a:moveTo>
                    <a:pt x="203625" y="759116"/>
                  </a:moveTo>
                  <a:lnTo>
                    <a:pt x="168634" y="759116"/>
                  </a:lnTo>
                  <a:lnTo>
                    <a:pt x="244416" y="703834"/>
                  </a:lnTo>
                  <a:lnTo>
                    <a:pt x="249214" y="703778"/>
                  </a:lnTo>
                  <a:lnTo>
                    <a:pt x="252818" y="706275"/>
                  </a:lnTo>
                  <a:lnTo>
                    <a:pt x="282345" y="724504"/>
                  </a:lnTo>
                  <a:lnTo>
                    <a:pt x="288301" y="727354"/>
                  </a:lnTo>
                  <a:lnTo>
                    <a:pt x="247170" y="727354"/>
                  </a:lnTo>
                  <a:lnTo>
                    <a:pt x="203625" y="759116"/>
                  </a:lnTo>
                  <a:close/>
                </a:path>
                <a:path w="876300" h="876300">
                  <a:moveTo>
                    <a:pt x="495398" y="855679"/>
                  </a:moveTo>
                  <a:lnTo>
                    <a:pt x="474530" y="855679"/>
                  </a:lnTo>
                  <a:lnTo>
                    <a:pt x="489029" y="763002"/>
                  </a:lnTo>
                  <a:lnTo>
                    <a:pt x="492382" y="759574"/>
                  </a:lnTo>
                  <a:lnTo>
                    <a:pt x="496696" y="758788"/>
                  </a:lnTo>
                  <a:lnTo>
                    <a:pt x="530454" y="750805"/>
                  </a:lnTo>
                  <a:lnTo>
                    <a:pt x="562910" y="739362"/>
                  </a:lnTo>
                  <a:lnTo>
                    <a:pt x="593955" y="724504"/>
                  </a:lnTo>
                  <a:lnTo>
                    <a:pt x="623476" y="706275"/>
                  </a:lnTo>
                  <a:lnTo>
                    <a:pt x="627085" y="703778"/>
                  </a:lnTo>
                  <a:lnTo>
                    <a:pt x="631878" y="703834"/>
                  </a:lnTo>
                  <a:lnTo>
                    <a:pt x="664120" y="727354"/>
                  </a:lnTo>
                  <a:lnTo>
                    <a:pt x="629124" y="727354"/>
                  </a:lnTo>
                  <a:lnTo>
                    <a:pt x="600616" y="744340"/>
                  </a:lnTo>
                  <a:lnTo>
                    <a:pt x="570802" y="758414"/>
                  </a:lnTo>
                  <a:lnTo>
                    <a:pt x="539770" y="769542"/>
                  </a:lnTo>
                  <a:lnTo>
                    <a:pt x="507606" y="777687"/>
                  </a:lnTo>
                  <a:lnTo>
                    <a:pt x="495398" y="855679"/>
                  </a:lnTo>
                  <a:close/>
                </a:path>
                <a:path w="876300" h="876300">
                  <a:moveTo>
                    <a:pt x="488430" y="876300"/>
                  </a:moveTo>
                  <a:lnTo>
                    <a:pt x="387864" y="876300"/>
                  </a:lnTo>
                  <a:lnTo>
                    <a:pt x="383545" y="872599"/>
                  </a:lnTo>
                  <a:lnTo>
                    <a:pt x="368693" y="777687"/>
                  </a:lnTo>
                  <a:lnTo>
                    <a:pt x="336529" y="769542"/>
                  </a:lnTo>
                  <a:lnTo>
                    <a:pt x="305496" y="758414"/>
                  </a:lnTo>
                  <a:lnTo>
                    <a:pt x="275681" y="744340"/>
                  </a:lnTo>
                  <a:lnTo>
                    <a:pt x="247170" y="727354"/>
                  </a:lnTo>
                  <a:lnTo>
                    <a:pt x="288301" y="727354"/>
                  </a:lnTo>
                  <a:lnTo>
                    <a:pt x="313392" y="739362"/>
                  </a:lnTo>
                  <a:lnTo>
                    <a:pt x="345848" y="750805"/>
                  </a:lnTo>
                  <a:lnTo>
                    <a:pt x="379603" y="758788"/>
                  </a:lnTo>
                  <a:lnTo>
                    <a:pt x="383917" y="759574"/>
                  </a:lnTo>
                  <a:lnTo>
                    <a:pt x="387270" y="763002"/>
                  </a:lnTo>
                  <a:lnTo>
                    <a:pt x="401769" y="855679"/>
                  </a:lnTo>
                  <a:lnTo>
                    <a:pt x="495398" y="855679"/>
                  </a:lnTo>
                  <a:lnTo>
                    <a:pt x="492749" y="872599"/>
                  </a:lnTo>
                  <a:lnTo>
                    <a:pt x="488430" y="876300"/>
                  </a:lnTo>
                  <a:close/>
                </a:path>
                <a:path w="876300" h="876300">
                  <a:moveTo>
                    <a:pt x="706743" y="783970"/>
                  </a:moveTo>
                  <a:lnTo>
                    <a:pt x="629124" y="727354"/>
                  </a:lnTo>
                  <a:lnTo>
                    <a:pt x="664120" y="727354"/>
                  </a:lnTo>
                  <a:lnTo>
                    <a:pt x="707660" y="759116"/>
                  </a:lnTo>
                  <a:lnTo>
                    <a:pt x="736825" y="759116"/>
                  </a:lnTo>
                  <a:lnTo>
                    <a:pt x="712412" y="783527"/>
                  </a:lnTo>
                  <a:lnTo>
                    <a:pt x="706743" y="783970"/>
                  </a:lnTo>
                  <a:close/>
                </a:path>
              </a:pathLst>
            </a:custGeom>
            <a:solidFill>
              <a:srgbClr val="1D3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109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0" y="6743700"/>
            <a:ext cx="18288000" cy="35433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86A7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016000" y="939801"/>
            <a:ext cx="7376131" cy="44627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8630"/>
              </a:lnSpc>
              <a:spcBef>
                <a:spcPts val="200"/>
              </a:spcBef>
            </a:pPr>
            <a:r>
              <a:rPr lang="en-GB" sz="9600" dirty="0" smtClean="0">
                <a:solidFill>
                  <a:srgbClr val="1D384F"/>
                </a:solidFill>
                <a:latin typeface="Cambria"/>
                <a:cs typeface="Cambria"/>
              </a:rPr>
              <a:t>Difference between </a:t>
            </a:r>
          </a:p>
          <a:p>
            <a:pPr marL="12700" marR="5080">
              <a:lnSpc>
                <a:spcPts val="8630"/>
              </a:lnSpc>
              <a:spcBef>
                <a:spcPts val="200"/>
              </a:spcBef>
            </a:pPr>
            <a:r>
              <a:rPr lang="en-GB" sz="9600" dirty="0" smtClean="0">
                <a:solidFill>
                  <a:srgbClr val="1D384F"/>
                </a:solidFill>
                <a:latin typeface="Cambria"/>
                <a:cs typeface="Cambria"/>
              </a:rPr>
              <a:t>the three:</a:t>
            </a:r>
          </a:p>
          <a:p>
            <a:pPr marL="12700" marR="5080">
              <a:lnSpc>
                <a:spcPts val="8630"/>
              </a:lnSpc>
              <a:spcBef>
                <a:spcPts val="200"/>
              </a:spcBef>
            </a:pPr>
            <a:endParaRPr sz="96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63553" y="841624"/>
            <a:ext cx="4851400" cy="1419299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lang="en-GB" sz="4800" b="1" spc="-190" dirty="0" smtClean="0">
                <a:solidFill>
                  <a:srgbClr val="1D384F"/>
                </a:solidFill>
              </a:rPr>
              <a:t>Ownership</a:t>
            </a:r>
            <a:endParaRPr sz="4800" b="1" dirty="0"/>
          </a:p>
          <a:p>
            <a:pPr marL="12700" marR="5080">
              <a:lnSpc>
                <a:spcPct val="116100"/>
              </a:lnSpc>
              <a:spcBef>
                <a:spcPts val="250"/>
              </a:spcBef>
            </a:pPr>
            <a:r>
              <a:rPr lang="en-CA" sz="2800" spc="-5" dirty="0">
                <a:solidFill>
                  <a:srgbClr val="1D384F"/>
                </a:solidFill>
              </a:rPr>
              <a:t>(shareholder), 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10763553" y="2991176"/>
            <a:ext cx="3957954" cy="11951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4800" b="1" spc="-130" dirty="0" smtClean="0">
                <a:solidFill>
                  <a:srgbClr val="1D384F"/>
                </a:solidFill>
                <a:latin typeface="Cambria"/>
                <a:cs typeface="Cambria"/>
              </a:rPr>
              <a:t>Oversight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800" spc="-5" dirty="0">
                <a:solidFill>
                  <a:srgbClr val="1D384F"/>
                </a:solidFill>
                <a:latin typeface="Cambria"/>
                <a:cs typeface="Cambria"/>
              </a:rPr>
              <a:t>(board of directors)</a:t>
            </a:r>
            <a:endParaRPr sz="2800" dirty="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63553" y="4956034"/>
            <a:ext cx="5153025" cy="1453603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lang="en-CA" sz="4800" b="1" spc="-160" dirty="0" smtClean="0">
                <a:solidFill>
                  <a:srgbClr val="1D384F"/>
                </a:solidFill>
                <a:latin typeface="Cambria"/>
                <a:cs typeface="Cambria"/>
              </a:rPr>
              <a:t>Operations</a:t>
            </a: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lang="en-CA" sz="2800" spc="-5" dirty="0">
                <a:solidFill>
                  <a:srgbClr val="1D384F"/>
                </a:solidFill>
                <a:latin typeface="Cambria"/>
                <a:cs typeface="Cambria"/>
              </a:rPr>
              <a:t>(executive management)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73868" y="6441640"/>
            <a:ext cx="16154401" cy="441595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1947545">
              <a:lnSpc>
                <a:spcPct val="200000"/>
              </a:lnSpc>
              <a:spcBef>
                <a:spcPts val="434"/>
              </a:spcBef>
            </a:pPr>
            <a:r>
              <a:rPr sz="4000" b="1" dirty="0">
                <a:solidFill>
                  <a:srgbClr val="1D384F"/>
                </a:solidFill>
                <a:latin typeface="Cambria"/>
                <a:cs typeface="Cambria"/>
              </a:rPr>
              <a:t>Shareholders</a:t>
            </a:r>
            <a:r>
              <a:rPr sz="4000" dirty="0">
                <a:solidFill>
                  <a:srgbClr val="1D384F"/>
                </a:solidFill>
                <a:latin typeface="Cambria"/>
                <a:cs typeface="Cambria"/>
              </a:rPr>
              <a:t> elect </a:t>
            </a:r>
            <a:r>
              <a:rPr lang="en-GB" sz="4000" b="1" dirty="0">
                <a:solidFill>
                  <a:srgbClr val="1D384F"/>
                </a:solidFill>
                <a:latin typeface="Cambria"/>
                <a:cs typeface="Cambria"/>
              </a:rPr>
              <a:t>B</a:t>
            </a:r>
            <a:r>
              <a:rPr sz="4000" b="1" dirty="0" err="1" smtClean="0">
                <a:solidFill>
                  <a:srgbClr val="1D384F"/>
                </a:solidFill>
                <a:latin typeface="Cambria"/>
                <a:cs typeface="Cambria"/>
              </a:rPr>
              <a:t>oard</a:t>
            </a:r>
            <a:r>
              <a:rPr sz="4000" b="1" dirty="0" smtClean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000" dirty="0" smtClean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endParaRPr lang="en-GB" sz="4000" dirty="0" smtClean="0">
              <a:solidFill>
                <a:srgbClr val="1D384F"/>
              </a:solidFill>
              <a:latin typeface="Cambria"/>
              <a:cs typeface="Cambria"/>
            </a:endParaRPr>
          </a:p>
          <a:p>
            <a:pPr marL="2755900" marR="1947545" lvl="6">
              <a:lnSpc>
                <a:spcPct val="200000"/>
              </a:lnSpc>
              <a:spcBef>
                <a:spcPts val="434"/>
              </a:spcBef>
            </a:pPr>
            <a:r>
              <a:rPr lang="en-GB" sz="4000" b="1" dirty="0" smtClean="0">
                <a:solidFill>
                  <a:srgbClr val="1D384F"/>
                </a:solidFill>
                <a:latin typeface="Cambria"/>
                <a:cs typeface="Cambria"/>
              </a:rPr>
              <a:t>    </a:t>
            </a:r>
            <a:r>
              <a:rPr sz="4000" b="1" dirty="0" smtClean="0">
                <a:solidFill>
                  <a:srgbClr val="1D384F"/>
                </a:solidFill>
                <a:latin typeface="Cambria"/>
                <a:cs typeface="Cambria"/>
              </a:rPr>
              <a:t>Board</a:t>
            </a:r>
            <a:r>
              <a:rPr sz="4000" dirty="0" smtClean="0">
                <a:solidFill>
                  <a:srgbClr val="1D384F"/>
                </a:solidFill>
                <a:latin typeface="Cambria"/>
                <a:cs typeface="Cambria"/>
              </a:rPr>
              <a:t> oversees</a:t>
            </a:r>
            <a:r>
              <a:rPr lang="en-GB" sz="4000" dirty="0" smtClean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lang="en-GB" sz="4000" b="1" dirty="0" smtClean="0">
                <a:solidFill>
                  <a:srgbClr val="1D384F"/>
                </a:solidFill>
                <a:latin typeface="Cambria"/>
                <a:cs typeface="Cambria"/>
              </a:rPr>
              <a:t>M</a:t>
            </a:r>
            <a:r>
              <a:rPr sz="4000" b="1" dirty="0" err="1" smtClean="0">
                <a:solidFill>
                  <a:srgbClr val="1D384F"/>
                </a:solidFill>
                <a:latin typeface="Cambria"/>
                <a:cs typeface="Cambria"/>
              </a:rPr>
              <a:t>anagement</a:t>
            </a:r>
            <a:endParaRPr sz="4000" b="1" dirty="0" smtClean="0">
              <a:latin typeface="Cambria"/>
              <a:cs typeface="Cambria"/>
            </a:endParaRPr>
          </a:p>
          <a:p>
            <a:pPr marL="3670300" lvl="8">
              <a:lnSpc>
                <a:spcPct val="200000"/>
              </a:lnSpc>
            </a:pPr>
            <a:r>
              <a:rPr lang="en-GB" sz="4000" dirty="0" smtClean="0">
                <a:solidFill>
                  <a:srgbClr val="1D384F"/>
                </a:solidFill>
                <a:latin typeface="Cambria"/>
                <a:cs typeface="Cambria"/>
              </a:rPr>
              <a:t>                          </a:t>
            </a:r>
            <a:r>
              <a:rPr sz="4000" b="1" dirty="0" smtClean="0">
                <a:solidFill>
                  <a:srgbClr val="1D384F"/>
                </a:solidFill>
                <a:latin typeface="Cambria"/>
                <a:cs typeface="Cambria"/>
              </a:rPr>
              <a:t>Management</a:t>
            </a:r>
            <a:r>
              <a:rPr sz="4000" dirty="0" smtClean="0">
                <a:solidFill>
                  <a:srgbClr val="1D384F"/>
                </a:solidFill>
                <a:latin typeface="Cambria"/>
                <a:cs typeface="Cambria"/>
              </a:rPr>
              <a:t> </a:t>
            </a:r>
            <a:r>
              <a:rPr sz="4000" dirty="0">
                <a:solidFill>
                  <a:srgbClr val="1D384F"/>
                </a:solidFill>
                <a:latin typeface="Cambria"/>
                <a:cs typeface="Cambria"/>
              </a:rPr>
              <a:t>operates business day-to-day</a:t>
            </a:r>
            <a:endParaRPr sz="4000" dirty="0">
              <a:latin typeface="Cambria"/>
              <a:cs typeface="Cambria"/>
            </a:endParaRPr>
          </a:p>
          <a:p>
            <a:pPr marL="12700"/>
            <a:endParaRPr lang="en-GB" sz="4000" dirty="0" smtClean="0">
              <a:solidFill>
                <a:srgbClr val="1D384F"/>
              </a:solidFill>
              <a:latin typeface="Cambria"/>
              <a:cs typeface="Cambria"/>
            </a:endParaRPr>
          </a:p>
        </p:txBody>
      </p:sp>
      <p:sp>
        <p:nvSpPr>
          <p:cNvPr id="11" name="Curved Left Arrow 10"/>
          <p:cNvSpPr/>
          <p:nvPr/>
        </p:nvSpPr>
        <p:spPr>
          <a:xfrm>
            <a:off x="11353800" y="8669152"/>
            <a:ext cx="914400" cy="87119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Curved Right Arrow 11"/>
          <p:cNvSpPr/>
          <p:nvPr/>
        </p:nvSpPr>
        <p:spPr>
          <a:xfrm>
            <a:off x="4800600" y="7487019"/>
            <a:ext cx="838200" cy="76896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67500" cy="10285730"/>
          </a:xfrm>
          <a:custGeom>
            <a:avLst/>
            <a:gdLst/>
            <a:ahLst/>
            <a:cxnLst/>
            <a:rect l="l" t="t" r="r" b="b"/>
            <a:pathLst>
              <a:path w="6667500" h="10285730">
                <a:moveTo>
                  <a:pt x="0" y="0"/>
                </a:moveTo>
                <a:lnTo>
                  <a:pt x="6667499" y="0"/>
                </a:lnTo>
                <a:lnTo>
                  <a:pt x="6667499" y="10285576"/>
                </a:lnTo>
                <a:lnTo>
                  <a:pt x="0" y="10285576"/>
                </a:lnTo>
                <a:lnTo>
                  <a:pt x="0" y="0"/>
                </a:lnTo>
                <a:close/>
              </a:path>
            </a:pathLst>
          </a:custGeom>
          <a:solidFill>
            <a:srgbClr val="86A7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95019" y="1701740"/>
            <a:ext cx="6643413" cy="348877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3200" b="1" spc="-85" dirty="0">
                <a:solidFill>
                  <a:srgbClr val="1D384F"/>
                </a:solidFill>
                <a:latin typeface="Cambria"/>
                <a:cs typeface="Cambria"/>
              </a:rPr>
              <a:t>Governance statutes and </a:t>
            </a:r>
            <a:r>
              <a:rPr lang="en-US" sz="3200" b="1" spc="-85" dirty="0" smtClean="0">
                <a:solidFill>
                  <a:srgbClr val="1D384F"/>
                </a:solidFill>
                <a:latin typeface="Cambria"/>
                <a:cs typeface="Cambria"/>
              </a:rPr>
              <a:t>instruments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en-US" sz="3200" b="1" spc="-85" dirty="0">
              <a:solidFill>
                <a:srgbClr val="1D384F"/>
              </a:solidFill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3200" spc="-85" dirty="0" smtClean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corporation </a:t>
            </a:r>
            <a:r>
              <a:rPr lang="en-US" sz="3200" spc="-85" dirty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statutes, special acts, letters patent, unanimous shareholder agreements, by-laws, policies, trust indentures, partnership agreements</a:t>
            </a:r>
            <a:br>
              <a:rPr lang="en-US" sz="3200" spc="-85" dirty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</a:br>
            <a:endParaRPr lang="en-US" sz="3200" spc="-85" dirty="0">
              <a:solidFill>
                <a:schemeClr val="accent1">
                  <a:lumMod val="7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95019" y="6576260"/>
            <a:ext cx="6643413" cy="299633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3200" b="1" spc="-85" dirty="0">
                <a:solidFill>
                  <a:srgbClr val="1D384F"/>
                </a:solidFill>
                <a:latin typeface="Cambria"/>
                <a:cs typeface="Cambria"/>
              </a:rPr>
              <a:t>Role and significance </a:t>
            </a:r>
            <a:r>
              <a:rPr lang="en-US" sz="3200" spc="-85" dirty="0">
                <a:solidFill>
                  <a:srgbClr val="1D384F"/>
                </a:solidFill>
                <a:latin typeface="Cambria"/>
                <a:cs typeface="Cambria"/>
              </a:rPr>
              <a:t>of statutes and instruments 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en-US" sz="3200" spc="-85" dirty="0" smtClean="0">
              <a:solidFill>
                <a:srgbClr val="1D384F"/>
              </a:solidFill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3200" spc="5" dirty="0" smtClean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among </a:t>
            </a:r>
            <a:r>
              <a:rPr lang="en-US" sz="3200" spc="5" dirty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shareholders, directors, management and family </a:t>
            </a:r>
            <a:br>
              <a:rPr lang="en-US" sz="3200" spc="5" dirty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</a:br>
            <a:r>
              <a:rPr lang="en-US" sz="3200" spc="5" dirty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members in all capacities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7795019" y="5529543"/>
            <a:ext cx="876300" cy="876300"/>
            <a:chOff x="7699292" y="6828455"/>
            <a:chExt cx="876300" cy="876300"/>
          </a:xfrm>
        </p:grpSpPr>
        <p:sp>
          <p:nvSpPr>
            <p:cNvPr id="9" name="object 9"/>
            <p:cNvSpPr/>
            <p:nvPr/>
          </p:nvSpPr>
          <p:spPr>
            <a:xfrm>
              <a:off x="7869704" y="6998872"/>
              <a:ext cx="535940" cy="535940"/>
            </a:xfrm>
            <a:custGeom>
              <a:avLst/>
              <a:gdLst/>
              <a:ahLst/>
              <a:cxnLst/>
              <a:rect l="l" t="t" r="r" b="b"/>
              <a:pathLst>
                <a:path w="535940" h="535940">
                  <a:moveTo>
                    <a:pt x="267735" y="535471"/>
                  </a:moveTo>
                  <a:lnTo>
                    <a:pt x="219671" y="531149"/>
                  </a:lnTo>
                  <a:lnTo>
                    <a:pt x="174408" y="518693"/>
                  </a:lnTo>
                  <a:lnTo>
                    <a:pt x="132708" y="498865"/>
                  </a:lnTo>
                  <a:lnTo>
                    <a:pt x="95333" y="472425"/>
                  </a:lnTo>
                  <a:lnTo>
                    <a:pt x="63045" y="440137"/>
                  </a:lnTo>
                  <a:lnTo>
                    <a:pt x="36605" y="402762"/>
                  </a:lnTo>
                  <a:lnTo>
                    <a:pt x="16777" y="361062"/>
                  </a:lnTo>
                  <a:lnTo>
                    <a:pt x="4321" y="315799"/>
                  </a:lnTo>
                  <a:lnTo>
                    <a:pt x="0" y="267735"/>
                  </a:lnTo>
                  <a:lnTo>
                    <a:pt x="4321" y="219671"/>
                  </a:lnTo>
                  <a:lnTo>
                    <a:pt x="16777" y="174408"/>
                  </a:lnTo>
                  <a:lnTo>
                    <a:pt x="36605" y="132708"/>
                  </a:lnTo>
                  <a:lnTo>
                    <a:pt x="63045" y="95333"/>
                  </a:lnTo>
                  <a:lnTo>
                    <a:pt x="95333" y="63045"/>
                  </a:lnTo>
                  <a:lnTo>
                    <a:pt x="132708" y="36605"/>
                  </a:lnTo>
                  <a:lnTo>
                    <a:pt x="174408" y="16777"/>
                  </a:lnTo>
                  <a:lnTo>
                    <a:pt x="219671" y="4321"/>
                  </a:lnTo>
                  <a:lnTo>
                    <a:pt x="267735" y="0"/>
                  </a:lnTo>
                  <a:lnTo>
                    <a:pt x="315799" y="4321"/>
                  </a:lnTo>
                  <a:lnTo>
                    <a:pt x="361062" y="16777"/>
                  </a:lnTo>
                  <a:lnTo>
                    <a:pt x="369145" y="20620"/>
                  </a:lnTo>
                  <a:lnTo>
                    <a:pt x="267735" y="20620"/>
                  </a:lnTo>
                  <a:lnTo>
                    <a:pt x="217996" y="25650"/>
                  </a:lnTo>
                  <a:lnTo>
                    <a:pt x="171639" y="40070"/>
                  </a:lnTo>
                  <a:lnTo>
                    <a:pt x="129667" y="62881"/>
                  </a:lnTo>
                  <a:lnTo>
                    <a:pt x="93080" y="93080"/>
                  </a:lnTo>
                  <a:lnTo>
                    <a:pt x="62881" y="129667"/>
                  </a:lnTo>
                  <a:lnTo>
                    <a:pt x="40070" y="171639"/>
                  </a:lnTo>
                  <a:lnTo>
                    <a:pt x="25650" y="217996"/>
                  </a:lnTo>
                  <a:lnTo>
                    <a:pt x="20620" y="267735"/>
                  </a:lnTo>
                  <a:lnTo>
                    <a:pt x="25650" y="317475"/>
                  </a:lnTo>
                  <a:lnTo>
                    <a:pt x="40070" y="363831"/>
                  </a:lnTo>
                  <a:lnTo>
                    <a:pt x="62881" y="405803"/>
                  </a:lnTo>
                  <a:lnTo>
                    <a:pt x="93080" y="442390"/>
                  </a:lnTo>
                  <a:lnTo>
                    <a:pt x="129667" y="472589"/>
                  </a:lnTo>
                  <a:lnTo>
                    <a:pt x="171639" y="495400"/>
                  </a:lnTo>
                  <a:lnTo>
                    <a:pt x="217996" y="509821"/>
                  </a:lnTo>
                  <a:lnTo>
                    <a:pt x="267735" y="514850"/>
                  </a:lnTo>
                  <a:lnTo>
                    <a:pt x="369145" y="514850"/>
                  </a:lnTo>
                  <a:lnTo>
                    <a:pt x="361062" y="518693"/>
                  </a:lnTo>
                  <a:lnTo>
                    <a:pt x="315799" y="531149"/>
                  </a:lnTo>
                  <a:lnTo>
                    <a:pt x="267735" y="535471"/>
                  </a:lnTo>
                  <a:close/>
                </a:path>
                <a:path w="535940" h="535940">
                  <a:moveTo>
                    <a:pt x="369145" y="514850"/>
                  </a:moveTo>
                  <a:lnTo>
                    <a:pt x="267735" y="514850"/>
                  </a:lnTo>
                  <a:lnTo>
                    <a:pt x="317475" y="509821"/>
                  </a:lnTo>
                  <a:lnTo>
                    <a:pt x="363831" y="495400"/>
                  </a:lnTo>
                  <a:lnTo>
                    <a:pt x="405803" y="472589"/>
                  </a:lnTo>
                  <a:lnTo>
                    <a:pt x="442390" y="442390"/>
                  </a:lnTo>
                  <a:lnTo>
                    <a:pt x="472589" y="405803"/>
                  </a:lnTo>
                  <a:lnTo>
                    <a:pt x="495400" y="363831"/>
                  </a:lnTo>
                  <a:lnTo>
                    <a:pt x="509821" y="317475"/>
                  </a:lnTo>
                  <a:lnTo>
                    <a:pt x="514850" y="267735"/>
                  </a:lnTo>
                  <a:lnTo>
                    <a:pt x="509821" y="217996"/>
                  </a:lnTo>
                  <a:lnTo>
                    <a:pt x="495400" y="171639"/>
                  </a:lnTo>
                  <a:lnTo>
                    <a:pt x="472589" y="129667"/>
                  </a:lnTo>
                  <a:lnTo>
                    <a:pt x="442390" y="93080"/>
                  </a:lnTo>
                  <a:lnTo>
                    <a:pt x="405803" y="62881"/>
                  </a:lnTo>
                  <a:lnTo>
                    <a:pt x="363831" y="40070"/>
                  </a:lnTo>
                  <a:lnTo>
                    <a:pt x="317475" y="25650"/>
                  </a:lnTo>
                  <a:lnTo>
                    <a:pt x="267735" y="20620"/>
                  </a:lnTo>
                  <a:lnTo>
                    <a:pt x="369145" y="20620"/>
                  </a:lnTo>
                  <a:lnTo>
                    <a:pt x="440137" y="63045"/>
                  </a:lnTo>
                  <a:lnTo>
                    <a:pt x="472425" y="95333"/>
                  </a:lnTo>
                  <a:lnTo>
                    <a:pt x="498865" y="132708"/>
                  </a:lnTo>
                  <a:lnTo>
                    <a:pt x="518693" y="174408"/>
                  </a:lnTo>
                  <a:lnTo>
                    <a:pt x="531149" y="219671"/>
                  </a:lnTo>
                  <a:lnTo>
                    <a:pt x="535471" y="267735"/>
                  </a:lnTo>
                  <a:lnTo>
                    <a:pt x="531149" y="315799"/>
                  </a:lnTo>
                  <a:lnTo>
                    <a:pt x="518693" y="361062"/>
                  </a:lnTo>
                  <a:lnTo>
                    <a:pt x="498865" y="402762"/>
                  </a:lnTo>
                  <a:lnTo>
                    <a:pt x="472425" y="440137"/>
                  </a:lnTo>
                  <a:lnTo>
                    <a:pt x="440137" y="472425"/>
                  </a:lnTo>
                  <a:lnTo>
                    <a:pt x="402762" y="498865"/>
                  </a:lnTo>
                  <a:lnTo>
                    <a:pt x="369145" y="514850"/>
                  </a:lnTo>
                  <a:close/>
                </a:path>
              </a:pathLst>
            </a:custGeom>
            <a:solidFill>
              <a:srgbClr val="1D3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79276" y="7108441"/>
              <a:ext cx="316865" cy="316865"/>
            </a:xfrm>
            <a:custGeom>
              <a:avLst/>
              <a:gdLst/>
              <a:ahLst/>
              <a:cxnLst/>
              <a:rect l="l" t="t" r="r" b="b"/>
              <a:pathLst>
                <a:path w="316865" h="316865">
                  <a:moveTo>
                    <a:pt x="158163" y="316326"/>
                  </a:moveTo>
                  <a:lnTo>
                    <a:pt x="119723" y="311585"/>
                  </a:lnTo>
                  <a:lnTo>
                    <a:pt x="83604" y="297652"/>
                  </a:lnTo>
                  <a:lnTo>
                    <a:pt x="51953" y="275361"/>
                  </a:lnTo>
                  <a:lnTo>
                    <a:pt x="26655" y="246034"/>
                  </a:lnTo>
                  <a:lnTo>
                    <a:pt x="9241" y="211438"/>
                  </a:lnTo>
                  <a:lnTo>
                    <a:pt x="759" y="173666"/>
                  </a:lnTo>
                  <a:lnTo>
                    <a:pt x="0" y="158163"/>
                  </a:lnTo>
                  <a:lnTo>
                    <a:pt x="189" y="150393"/>
                  </a:lnTo>
                  <a:lnTo>
                    <a:pt x="6808" y="112250"/>
                  </a:lnTo>
                  <a:lnTo>
                    <a:pt x="22496" y="76858"/>
                  </a:lnTo>
                  <a:lnTo>
                    <a:pt x="46324" y="46324"/>
                  </a:lnTo>
                  <a:lnTo>
                    <a:pt x="76858" y="22496"/>
                  </a:lnTo>
                  <a:lnTo>
                    <a:pt x="112250" y="6808"/>
                  </a:lnTo>
                  <a:lnTo>
                    <a:pt x="150393" y="189"/>
                  </a:lnTo>
                  <a:lnTo>
                    <a:pt x="158163" y="0"/>
                  </a:lnTo>
                  <a:lnTo>
                    <a:pt x="165933" y="189"/>
                  </a:lnTo>
                  <a:lnTo>
                    <a:pt x="204076" y="6808"/>
                  </a:lnTo>
                  <a:lnTo>
                    <a:pt x="239468" y="22496"/>
                  </a:lnTo>
                  <a:lnTo>
                    <a:pt x="270001" y="46324"/>
                  </a:lnTo>
                  <a:lnTo>
                    <a:pt x="293830" y="76858"/>
                  </a:lnTo>
                  <a:lnTo>
                    <a:pt x="309518" y="112250"/>
                  </a:lnTo>
                  <a:lnTo>
                    <a:pt x="316136" y="150393"/>
                  </a:lnTo>
                  <a:lnTo>
                    <a:pt x="316326" y="158163"/>
                  </a:lnTo>
                  <a:lnTo>
                    <a:pt x="316136" y="165933"/>
                  </a:lnTo>
                  <a:lnTo>
                    <a:pt x="309518" y="204076"/>
                  </a:lnTo>
                  <a:lnTo>
                    <a:pt x="293830" y="239468"/>
                  </a:lnTo>
                  <a:lnTo>
                    <a:pt x="270001" y="270001"/>
                  </a:lnTo>
                  <a:lnTo>
                    <a:pt x="239468" y="293830"/>
                  </a:lnTo>
                  <a:lnTo>
                    <a:pt x="204076" y="309517"/>
                  </a:lnTo>
                  <a:lnTo>
                    <a:pt x="165933" y="316136"/>
                  </a:lnTo>
                  <a:lnTo>
                    <a:pt x="158163" y="3163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99292" y="6828455"/>
              <a:ext cx="876300" cy="876300"/>
            </a:xfrm>
            <a:custGeom>
              <a:avLst/>
              <a:gdLst/>
              <a:ahLst/>
              <a:cxnLst/>
              <a:rect l="l" t="t" r="r" b="b"/>
              <a:pathLst>
                <a:path w="876300" h="876300">
                  <a:moveTo>
                    <a:pt x="288298" y="148945"/>
                  </a:moveTo>
                  <a:lnTo>
                    <a:pt x="247170" y="148945"/>
                  </a:lnTo>
                  <a:lnTo>
                    <a:pt x="275681" y="131959"/>
                  </a:lnTo>
                  <a:lnTo>
                    <a:pt x="305496" y="117885"/>
                  </a:lnTo>
                  <a:lnTo>
                    <a:pt x="336527" y="106757"/>
                  </a:lnTo>
                  <a:lnTo>
                    <a:pt x="368688" y="98612"/>
                  </a:lnTo>
                  <a:lnTo>
                    <a:pt x="383545" y="3700"/>
                  </a:lnTo>
                  <a:lnTo>
                    <a:pt x="387864" y="0"/>
                  </a:lnTo>
                  <a:lnTo>
                    <a:pt x="488430" y="0"/>
                  </a:lnTo>
                  <a:lnTo>
                    <a:pt x="492749" y="3700"/>
                  </a:lnTo>
                  <a:lnTo>
                    <a:pt x="495398" y="20620"/>
                  </a:lnTo>
                  <a:lnTo>
                    <a:pt x="401764" y="20620"/>
                  </a:lnTo>
                  <a:lnTo>
                    <a:pt x="387265" y="113297"/>
                  </a:lnTo>
                  <a:lnTo>
                    <a:pt x="383912" y="116725"/>
                  </a:lnTo>
                  <a:lnTo>
                    <a:pt x="379598" y="117511"/>
                  </a:lnTo>
                  <a:lnTo>
                    <a:pt x="345843" y="125494"/>
                  </a:lnTo>
                  <a:lnTo>
                    <a:pt x="313388" y="136937"/>
                  </a:lnTo>
                  <a:lnTo>
                    <a:pt x="288298" y="148945"/>
                  </a:lnTo>
                  <a:close/>
                </a:path>
                <a:path w="876300" h="876300">
                  <a:moveTo>
                    <a:pt x="627085" y="172521"/>
                  </a:moveTo>
                  <a:lnTo>
                    <a:pt x="593955" y="151795"/>
                  </a:lnTo>
                  <a:lnTo>
                    <a:pt x="530454" y="125494"/>
                  </a:lnTo>
                  <a:lnTo>
                    <a:pt x="492382" y="116725"/>
                  </a:lnTo>
                  <a:lnTo>
                    <a:pt x="489029" y="113297"/>
                  </a:lnTo>
                  <a:lnTo>
                    <a:pt x="474530" y="20620"/>
                  </a:lnTo>
                  <a:lnTo>
                    <a:pt x="495398" y="20620"/>
                  </a:lnTo>
                  <a:lnTo>
                    <a:pt x="507606" y="98612"/>
                  </a:lnTo>
                  <a:lnTo>
                    <a:pt x="539770" y="106757"/>
                  </a:lnTo>
                  <a:lnTo>
                    <a:pt x="570802" y="117885"/>
                  </a:lnTo>
                  <a:lnTo>
                    <a:pt x="600616" y="131959"/>
                  </a:lnTo>
                  <a:lnTo>
                    <a:pt x="629124" y="148945"/>
                  </a:lnTo>
                  <a:lnTo>
                    <a:pt x="664116" y="148945"/>
                  </a:lnTo>
                  <a:lnTo>
                    <a:pt x="631878" y="172460"/>
                  </a:lnTo>
                  <a:lnTo>
                    <a:pt x="627085" y="172521"/>
                  </a:lnTo>
                  <a:close/>
                </a:path>
                <a:path w="876300" h="876300">
                  <a:moveTo>
                    <a:pt x="169551" y="783970"/>
                  </a:moveTo>
                  <a:lnTo>
                    <a:pt x="163887" y="783527"/>
                  </a:lnTo>
                  <a:lnTo>
                    <a:pt x="92772" y="712417"/>
                  </a:lnTo>
                  <a:lnTo>
                    <a:pt x="92334" y="706743"/>
                  </a:lnTo>
                  <a:lnTo>
                    <a:pt x="148945" y="629129"/>
                  </a:lnTo>
                  <a:lnTo>
                    <a:pt x="131956" y="600611"/>
                  </a:lnTo>
                  <a:lnTo>
                    <a:pt x="117881" y="570793"/>
                  </a:lnTo>
                  <a:lnTo>
                    <a:pt x="106755" y="539762"/>
                  </a:lnTo>
                  <a:lnTo>
                    <a:pt x="98612" y="507606"/>
                  </a:lnTo>
                  <a:lnTo>
                    <a:pt x="3700" y="492754"/>
                  </a:lnTo>
                  <a:lnTo>
                    <a:pt x="0" y="488435"/>
                  </a:lnTo>
                  <a:lnTo>
                    <a:pt x="0" y="387864"/>
                  </a:lnTo>
                  <a:lnTo>
                    <a:pt x="3700" y="383545"/>
                  </a:lnTo>
                  <a:lnTo>
                    <a:pt x="98612" y="368693"/>
                  </a:lnTo>
                  <a:lnTo>
                    <a:pt x="106756" y="336529"/>
                  </a:lnTo>
                  <a:lnTo>
                    <a:pt x="117883" y="305496"/>
                  </a:lnTo>
                  <a:lnTo>
                    <a:pt x="131957" y="275681"/>
                  </a:lnTo>
                  <a:lnTo>
                    <a:pt x="148945" y="247170"/>
                  </a:lnTo>
                  <a:lnTo>
                    <a:pt x="92334" y="169561"/>
                  </a:lnTo>
                  <a:lnTo>
                    <a:pt x="92772" y="163887"/>
                  </a:lnTo>
                  <a:lnTo>
                    <a:pt x="163877" y="92772"/>
                  </a:lnTo>
                  <a:lnTo>
                    <a:pt x="169551" y="92329"/>
                  </a:lnTo>
                  <a:lnTo>
                    <a:pt x="203625" y="117184"/>
                  </a:lnTo>
                  <a:lnTo>
                    <a:pt x="168634" y="117184"/>
                  </a:lnTo>
                  <a:lnTo>
                    <a:pt x="117184" y="168639"/>
                  </a:lnTo>
                  <a:lnTo>
                    <a:pt x="172460" y="244416"/>
                  </a:lnTo>
                  <a:lnTo>
                    <a:pt x="172521" y="249209"/>
                  </a:lnTo>
                  <a:lnTo>
                    <a:pt x="170024" y="252818"/>
                  </a:lnTo>
                  <a:lnTo>
                    <a:pt x="151793" y="282351"/>
                  </a:lnTo>
                  <a:lnTo>
                    <a:pt x="136935" y="313399"/>
                  </a:lnTo>
                  <a:lnTo>
                    <a:pt x="125493" y="345852"/>
                  </a:lnTo>
                  <a:lnTo>
                    <a:pt x="117511" y="379603"/>
                  </a:lnTo>
                  <a:lnTo>
                    <a:pt x="116725" y="383917"/>
                  </a:lnTo>
                  <a:lnTo>
                    <a:pt x="113297" y="387270"/>
                  </a:lnTo>
                  <a:lnTo>
                    <a:pt x="20620" y="401769"/>
                  </a:lnTo>
                  <a:lnTo>
                    <a:pt x="20620" y="474530"/>
                  </a:lnTo>
                  <a:lnTo>
                    <a:pt x="113297" y="489029"/>
                  </a:lnTo>
                  <a:lnTo>
                    <a:pt x="116725" y="492382"/>
                  </a:lnTo>
                  <a:lnTo>
                    <a:pt x="125494" y="530451"/>
                  </a:lnTo>
                  <a:lnTo>
                    <a:pt x="151795" y="593954"/>
                  </a:lnTo>
                  <a:lnTo>
                    <a:pt x="172521" y="627085"/>
                  </a:lnTo>
                  <a:lnTo>
                    <a:pt x="172460" y="631883"/>
                  </a:lnTo>
                  <a:lnTo>
                    <a:pt x="117184" y="707665"/>
                  </a:lnTo>
                  <a:lnTo>
                    <a:pt x="168634" y="759116"/>
                  </a:lnTo>
                  <a:lnTo>
                    <a:pt x="203625" y="759116"/>
                  </a:lnTo>
                  <a:lnTo>
                    <a:pt x="169551" y="783970"/>
                  </a:lnTo>
                  <a:close/>
                </a:path>
                <a:path w="876300" h="876300">
                  <a:moveTo>
                    <a:pt x="664116" y="148945"/>
                  </a:moveTo>
                  <a:lnTo>
                    <a:pt x="629124" y="148945"/>
                  </a:lnTo>
                  <a:lnTo>
                    <a:pt x="706743" y="92329"/>
                  </a:lnTo>
                  <a:lnTo>
                    <a:pt x="712412" y="92772"/>
                  </a:lnTo>
                  <a:lnTo>
                    <a:pt x="736824" y="117184"/>
                  </a:lnTo>
                  <a:lnTo>
                    <a:pt x="707660" y="117184"/>
                  </a:lnTo>
                  <a:lnTo>
                    <a:pt x="664116" y="148945"/>
                  </a:lnTo>
                  <a:close/>
                </a:path>
                <a:path w="876300" h="876300">
                  <a:moveTo>
                    <a:pt x="249214" y="172521"/>
                  </a:moveTo>
                  <a:lnTo>
                    <a:pt x="244416" y="172460"/>
                  </a:lnTo>
                  <a:lnTo>
                    <a:pt x="168634" y="117184"/>
                  </a:lnTo>
                  <a:lnTo>
                    <a:pt x="203625" y="117184"/>
                  </a:lnTo>
                  <a:lnTo>
                    <a:pt x="247170" y="148945"/>
                  </a:lnTo>
                  <a:lnTo>
                    <a:pt x="288298" y="148945"/>
                  </a:lnTo>
                  <a:lnTo>
                    <a:pt x="282342" y="151795"/>
                  </a:lnTo>
                  <a:lnTo>
                    <a:pt x="252818" y="170024"/>
                  </a:lnTo>
                  <a:lnTo>
                    <a:pt x="249214" y="172521"/>
                  </a:lnTo>
                  <a:close/>
                </a:path>
                <a:path w="876300" h="876300">
                  <a:moveTo>
                    <a:pt x="736825" y="759116"/>
                  </a:moveTo>
                  <a:lnTo>
                    <a:pt x="707660" y="759116"/>
                  </a:lnTo>
                  <a:lnTo>
                    <a:pt x="759116" y="707665"/>
                  </a:lnTo>
                  <a:lnTo>
                    <a:pt x="703839" y="631883"/>
                  </a:lnTo>
                  <a:lnTo>
                    <a:pt x="703782" y="627085"/>
                  </a:lnTo>
                  <a:lnTo>
                    <a:pt x="706275" y="623481"/>
                  </a:lnTo>
                  <a:lnTo>
                    <a:pt x="724506" y="593948"/>
                  </a:lnTo>
                  <a:lnTo>
                    <a:pt x="739365" y="562900"/>
                  </a:lnTo>
                  <a:lnTo>
                    <a:pt x="750806" y="530447"/>
                  </a:lnTo>
                  <a:lnTo>
                    <a:pt x="758784" y="496696"/>
                  </a:lnTo>
                  <a:lnTo>
                    <a:pt x="759564" y="492382"/>
                  </a:lnTo>
                  <a:lnTo>
                    <a:pt x="762997" y="489029"/>
                  </a:lnTo>
                  <a:lnTo>
                    <a:pt x="855679" y="474530"/>
                  </a:lnTo>
                  <a:lnTo>
                    <a:pt x="855679" y="401769"/>
                  </a:lnTo>
                  <a:lnTo>
                    <a:pt x="762997" y="387270"/>
                  </a:lnTo>
                  <a:lnTo>
                    <a:pt x="759564" y="383917"/>
                  </a:lnTo>
                  <a:lnTo>
                    <a:pt x="750805" y="345848"/>
                  </a:lnTo>
                  <a:lnTo>
                    <a:pt x="724503" y="282345"/>
                  </a:lnTo>
                  <a:lnTo>
                    <a:pt x="703778" y="249209"/>
                  </a:lnTo>
                  <a:lnTo>
                    <a:pt x="703839" y="244416"/>
                  </a:lnTo>
                  <a:lnTo>
                    <a:pt x="759116" y="168639"/>
                  </a:lnTo>
                  <a:lnTo>
                    <a:pt x="707660" y="117184"/>
                  </a:lnTo>
                  <a:lnTo>
                    <a:pt x="736824" y="117184"/>
                  </a:lnTo>
                  <a:lnTo>
                    <a:pt x="783527" y="163887"/>
                  </a:lnTo>
                  <a:lnTo>
                    <a:pt x="783965" y="169561"/>
                  </a:lnTo>
                  <a:lnTo>
                    <a:pt x="727354" y="247170"/>
                  </a:lnTo>
                  <a:lnTo>
                    <a:pt x="744343" y="275688"/>
                  </a:lnTo>
                  <a:lnTo>
                    <a:pt x="758418" y="305506"/>
                  </a:lnTo>
                  <a:lnTo>
                    <a:pt x="769543" y="336537"/>
                  </a:lnTo>
                  <a:lnTo>
                    <a:pt x="777682" y="368693"/>
                  </a:lnTo>
                  <a:lnTo>
                    <a:pt x="872599" y="383545"/>
                  </a:lnTo>
                  <a:lnTo>
                    <a:pt x="876300" y="387864"/>
                  </a:lnTo>
                  <a:lnTo>
                    <a:pt x="876300" y="488435"/>
                  </a:lnTo>
                  <a:lnTo>
                    <a:pt x="872599" y="492754"/>
                  </a:lnTo>
                  <a:lnTo>
                    <a:pt x="777682" y="507606"/>
                  </a:lnTo>
                  <a:lnTo>
                    <a:pt x="769540" y="539770"/>
                  </a:lnTo>
                  <a:lnTo>
                    <a:pt x="758413" y="570803"/>
                  </a:lnTo>
                  <a:lnTo>
                    <a:pt x="744339" y="600618"/>
                  </a:lnTo>
                  <a:lnTo>
                    <a:pt x="727354" y="629129"/>
                  </a:lnTo>
                  <a:lnTo>
                    <a:pt x="783965" y="706743"/>
                  </a:lnTo>
                  <a:lnTo>
                    <a:pt x="783527" y="712417"/>
                  </a:lnTo>
                  <a:lnTo>
                    <a:pt x="736825" y="759116"/>
                  </a:lnTo>
                  <a:close/>
                </a:path>
                <a:path w="876300" h="876300">
                  <a:moveTo>
                    <a:pt x="203625" y="759116"/>
                  </a:moveTo>
                  <a:lnTo>
                    <a:pt x="168634" y="759116"/>
                  </a:lnTo>
                  <a:lnTo>
                    <a:pt x="244416" y="703834"/>
                  </a:lnTo>
                  <a:lnTo>
                    <a:pt x="249214" y="703778"/>
                  </a:lnTo>
                  <a:lnTo>
                    <a:pt x="252818" y="706275"/>
                  </a:lnTo>
                  <a:lnTo>
                    <a:pt x="282345" y="724504"/>
                  </a:lnTo>
                  <a:lnTo>
                    <a:pt x="288301" y="727354"/>
                  </a:lnTo>
                  <a:lnTo>
                    <a:pt x="247170" y="727354"/>
                  </a:lnTo>
                  <a:lnTo>
                    <a:pt x="203625" y="759116"/>
                  </a:lnTo>
                  <a:close/>
                </a:path>
                <a:path w="876300" h="876300">
                  <a:moveTo>
                    <a:pt x="495398" y="855679"/>
                  </a:moveTo>
                  <a:lnTo>
                    <a:pt x="474530" y="855679"/>
                  </a:lnTo>
                  <a:lnTo>
                    <a:pt x="489029" y="763002"/>
                  </a:lnTo>
                  <a:lnTo>
                    <a:pt x="492382" y="759574"/>
                  </a:lnTo>
                  <a:lnTo>
                    <a:pt x="496696" y="758788"/>
                  </a:lnTo>
                  <a:lnTo>
                    <a:pt x="530454" y="750805"/>
                  </a:lnTo>
                  <a:lnTo>
                    <a:pt x="562910" y="739362"/>
                  </a:lnTo>
                  <a:lnTo>
                    <a:pt x="593955" y="724504"/>
                  </a:lnTo>
                  <a:lnTo>
                    <a:pt x="623476" y="706275"/>
                  </a:lnTo>
                  <a:lnTo>
                    <a:pt x="627085" y="703778"/>
                  </a:lnTo>
                  <a:lnTo>
                    <a:pt x="631878" y="703834"/>
                  </a:lnTo>
                  <a:lnTo>
                    <a:pt x="664120" y="727354"/>
                  </a:lnTo>
                  <a:lnTo>
                    <a:pt x="629124" y="727354"/>
                  </a:lnTo>
                  <a:lnTo>
                    <a:pt x="600616" y="744340"/>
                  </a:lnTo>
                  <a:lnTo>
                    <a:pt x="570802" y="758414"/>
                  </a:lnTo>
                  <a:lnTo>
                    <a:pt x="539770" y="769542"/>
                  </a:lnTo>
                  <a:lnTo>
                    <a:pt x="507606" y="777687"/>
                  </a:lnTo>
                  <a:lnTo>
                    <a:pt x="495398" y="855679"/>
                  </a:lnTo>
                  <a:close/>
                </a:path>
                <a:path w="876300" h="876300">
                  <a:moveTo>
                    <a:pt x="488430" y="876300"/>
                  </a:moveTo>
                  <a:lnTo>
                    <a:pt x="387864" y="876300"/>
                  </a:lnTo>
                  <a:lnTo>
                    <a:pt x="383545" y="872599"/>
                  </a:lnTo>
                  <a:lnTo>
                    <a:pt x="368693" y="777687"/>
                  </a:lnTo>
                  <a:lnTo>
                    <a:pt x="336529" y="769542"/>
                  </a:lnTo>
                  <a:lnTo>
                    <a:pt x="305496" y="758414"/>
                  </a:lnTo>
                  <a:lnTo>
                    <a:pt x="275681" y="744340"/>
                  </a:lnTo>
                  <a:lnTo>
                    <a:pt x="247170" y="727354"/>
                  </a:lnTo>
                  <a:lnTo>
                    <a:pt x="288301" y="727354"/>
                  </a:lnTo>
                  <a:lnTo>
                    <a:pt x="313392" y="739362"/>
                  </a:lnTo>
                  <a:lnTo>
                    <a:pt x="345848" y="750805"/>
                  </a:lnTo>
                  <a:lnTo>
                    <a:pt x="379603" y="758788"/>
                  </a:lnTo>
                  <a:lnTo>
                    <a:pt x="383917" y="759574"/>
                  </a:lnTo>
                  <a:lnTo>
                    <a:pt x="387270" y="763002"/>
                  </a:lnTo>
                  <a:lnTo>
                    <a:pt x="401769" y="855679"/>
                  </a:lnTo>
                  <a:lnTo>
                    <a:pt x="495398" y="855679"/>
                  </a:lnTo>
                  <a:lnTo>
                    <a:pt x="492749" y="872599"/>
                  </a:lnTo>
                  <a:lnTo>
                    <a:pt x="488430" y="876300"/>
                  </a:lnTo>
                  <a:close/>
                </a:path>
                <a:path w="876300" h="876300">
                  <a:moveTo>
                    <a:pt x="706743" y="783970"/>
                  </a:moveTo>
                  <a:lnTo>
                    <a:pt x="629124" y="727354"/>
                  </a:lnTo>
                  <a:lnTo>
                    <a:pt x="664120" y="727354"/>
                  </a:lnTo>
                  <a:lnTo>
                    <a:pt x="707660" y="759116"/>
                  </a:lnTo>
                  <a:lnTo>
                    <a:pt x="736825" y="759116"/>
                  </a:lnTo>
                  <a:lnTo>
                    <a:pt x="712412" y="783527"/>
                  </a:lnTo>
                  <a:lnTo>
                    <a:pt x="706743" y="783970"/>
                  </a:lnTo>
                  <a:close/>
                </a:path>
              </a:pathLst>
            </a:custGeom>
            <a:solidFill>
              <a:srgbClr val="1D3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57200" y="802640"/>
            <a:ext cx="5565424" cy="5552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Corporate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Governance </a:t>
            </a:r>
            <a:b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Legal Principles (cont’d)</a:t>
            </a:r>
            <a:endParaRPr lang="en-US" dirty="0"/>
          </a:p>
        </p:txBody>
      </p:sp>
      <p:pic>
        <p:nvPicPr>
          <p:cNvPr id="17" name="Picture 16">
            <a:hlinkClick r:id="rId2"/>
            <a:extLst>
              <a:ext uri="{FF2B5EF4-FFF2-40B4-BE49-F238E27FC236}">
                <a16:creationId xmlns:a16="http://schemas.microsoft.com/office/drawing/2014/main" id="{1BFDAA60-EE5B-4780-B29C-815ADB25564C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68863" y="9334500"/>
            <a:ext cx="2490537" cy="785106"/>
          </a:xfrm>
          <a:prstGeom prst="rect">
            <a:avLst/>
          </a:prstGeom>
          <a:noFill/>
        </p:spPr>
      </p:pic>
      <p:grpSp>
        <p:nvGrpSpPr>
          <p:cNvPr id="20" name="object 12"/>
          <p:cNvGrpSpPr/>
          <p:nvPr/>
        </p:nvGrpSpPr>
        <p:grpSpPr>
          <a:xfrm>
            <a:off x="7795019" y="670453"/>
            <a:ext cx="610870" cy="850265"/>
            <a:chOff x="7804537" y="3995969"/>
            <a:chExt cx="610870" cy="850265"/>
          </a:xfrm>
        </p:grpSpPr>
        <p:sp>
          <p:nvSpPr>
            <p:cNvPr id="21" name="object 13"/>
            <p:cNvSpPr/>
            <p:nvPr/>
          </p:nvSpPr>
          <p:spPr>
            <a:xfrm>
              <a:off x="7804537" y="3995969"/>
              <a:ext cx="610235" cy="850265"/>
            </a:xfrm>
            <a:custGeom>
              <a:avLst/>
              <a:gdLst/>
              <a:ahLst/>
              <a:cxnLst/>
              <a:rect l="l" t="t" r="r" b="b"/>
              <a:pathLst>
                <a:path w="610234" h="850264">
                  <a:moveTo>
                    <a:pt x="400504" y="850177"/>
                  </a:moveTo>
                  <a:lnTo>
                    <a:pt x="4738" y="850177"/>
                  </a:lnTo>
                  <a:lnTo>
                    <a:pt x="0" y="845468"/>
                  </a:lnTo>
                  <a:lnTo>
                    <a:pt x="0" y="4708"/>
                  </a:lnTo>
                  <a:lnTo>
                    <a:pt x="4738" y="0"/>
                  </a:lnTo>
                  <a:lnTo>
                    <a:pt x="605248" y="0"/>
                  </a:lnTo>
                  <a:lnTo>
                    <a:pt x="609986" y="4708"/>
                  </a:lnTo>
                  <a:lnTo>
                    <a:pt x="609986" y="21033"/>
                  </a:lnTo>
                  <a:lnTo>
                    <a:pt x="21166" y="21033"/>
                  </a:lnTo>
                  <a:lnTo>
                    <a:pt x="21166" y="829143"/>
                  </a:lnTo>
                  <a:lnTo>
                    <a:pt x="423247" y="829143"/>
                  </a:lnTo>
                  <a:lnTo>
                    <a:pt x="403197" y="849067"/>
                  </a:lnTo>
                  <a:lnTo>
                    <a:pt x="400504" y="850177"/>
                  </a:lnTo>
                  <a:close/>
                </a:path>
                <a:path w="610234" h="850264">
                  <a:moveTo>
                    <a:pt x="423247" y="829143"/>
                  </a:moveTo>
                  <a:lnTo>
                    <a:pt x="393316" y="829143"/>
                  </a:lnTo>
                  <a:lnTo>
                    <a:pt x="588819" y="634867"/>
                  </a:lnTo>
                  <a:lnTo>
                    <a:pt x="588819" y="21033"/>
                  </a:lnTo>
                  <a:lnTo>
                    <a:pt x="609986" y="21033"/>
                  </a:lnTo>
                  <a:lnTo>
                    <a:pt x="609986" y="642010"/>
                  </a:lnTo>
                  <a:lnTo>
                    <a:pt x="608870" y="644686"/>
                  </a:lnTo>
                  <a:lnTo>
                    <a:pt x="423247" y="829143"/>
                  </a:lnTo>
                  <a:close/>
                </a:path>
              </a:pathLst>
            </a:custGeom>
            <a:solidFill>
              <a:srgbClr val="1D3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91652" y="4624674"/>
              <a:ext cx="223703" cy="221471"/>
            </a:xfrm>
            <a:prstGeom prst="rect">
              <a:avLst/>
            </a:prstGeom>
          </p:spPr>
        </p:pic>
        <p:sp>
          <p:nvSpPr>
            <p:cNvPr id="23" name="object 15"/>
            <p:cNvSpPr/>
            <p:nvPr/>
          </p:nvSpPr>
          <p:spPr>
            <a:xfrm>
              <a:off x="7926349" y="4240516"/>
              <a:ext cx="366395" cy="233045"/>
            </a:xfrm>
            <a:custGeom>
              <a:avLst/>
              <a:gdLst/>
              <a:ahLst/>
              <a:cxnLst/>
              <a:rect l="l" t="t" r="r" b="b"/>
              <a:pathLst>
                <a:path w="366395" h="233045">
                  <a:moveTo>
                    <a:pt x="271106" y="216408"/>
                  </a:moveTo>
                  <a:lnTo>
                    <a:pt x="266357" y="211709"/>
                  </a:lnTo>
                  <a:lnTo>
                    <a:pt x="4737" y="211709"/>
                  </a:lnTo>
                  <a:lnTo>
                    <a:pt x="0" y="216408"/>
                  </a:lnTo>
                  <a:lnTo>
                    <a:pt x="0" y="228028"/>
                  </a:lnTo>
                  <a:lnTo>
                    <a:pt x="4737" y="232740"/>
                  </a:lnTo>
                  <a:lnTo>
                    <a:pt x="260515" y="232740"/>
                  </a:lnTo>
                  <a:lnTo>
                    <a:pt x="266357" y="232740"/>
                  </a:lnTo>
                  <a:lnTo>
                    <a:pt x="271106" y="228028"/>
                  </a:lnTo>
                  <a:lnTo>
                    <a:pt x="271106" y="216408"/>
                  </a:lnTo>
                  <a:close/>
                </a:path>
                <a:path w="366395" h="233045">
                  <a:moveTo>
                    <a:pt x="366356" y="110566"/>
                  </a:moveTo>
                  <a:lnTo>
                    <a:pt x="361607" y="105854"/>
                  </a:lnTo>
                  <a:lnTo>
                    <a:pt x="4737" y="105854"/>
                  </a:lnTo>
                  <a:lnTo>
                    <a:pt x="0" y="110566"/>
                  </a:lnTo>
                  <a:lnTo>
                    <a:pt x="0" y="122186"/>
                  </a:lnTo>
                  <a:lnTo>
                    <a:pt x="4737" y="126885"/>
                  </a:lnTo>
                  <a:lnTo>
                    <a:pt x="355765" y="126885"/>
                  </a:lnTo>
                  <a:lnTo>
                    <a:pt x="361607" y="126885"/>
                  </a:lnTo>
                  <a:lnTo>
                    <a:pt x="366356" y="122186"/>
                  </a:lnTo>
                  <a:lnTo>
                    <a:pt x="366356" y="110566"/>
                  </a:lnTo>
                  <a:close/>
                </a:path>
                <a:path w="366395" h="233045">
                  <a:moveTo>
                    <a:pt x="366356" y="4711"/>
                  </a:moveTo>
                  <a:lnTo>
                    <a:pt x="361607" y="0"/>
                  </a:lnTo>
                  <a:lnTo>
                    <a:pt x="4737" y="0"/>
                  </a:lnTo>
                  <a:lnTo>
                    <a:pt x="0" y="4711"/>
                  </a:lnTo>
                  <a:lnTo>
                    <a:pt x="0" y="16332"/>
                  </a:lnTo>
                  <a:lnTo>
                    <a:pt x="4737" y="21031"/>
                  </a:lnTo>
                  <a:lnTo>
                    <a:pt x="355765" y="21031"/>
                  </a:lnTo>
                  <a:lnTo>
                    <a:pt x="361607" y="21031"/>
                  </a:lnTo>
                  <a:lnTo>
                    <a:pt x="366356" y="16332"/>
                  </a:lnTo>
                  <a:lnTo>
                    <a:pt x="366356" y="4711"/>
                  </a:lnTo>
                  <a:close/>
                </a:path>
              </a:pathLst>
            </a:custGeom>
            <a:solidFill>
              <a:srgbClr val="1D3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04100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67500" cy="10285730"/>
          </a:xfrm>
          <a:custGeom>
            <a:avLst/>
            <a:gdLst/>
            <a:ahLst/>
            <a:cxnLst/>
            <a:rect l="l" t="t" r="r" b="b"/>
            <a:pathLst>
              <a:path w="6667500" h="10285730">
                <a:moveTo>
                  <a:pt x="0" y="0"/>
                </a:moveTo>
                <a:lnTo>
                  <a:pt x="6667499" y="0"/>
                </a:lnTo>
                <a:lnTo>
                  <a:pt x="6667499" y="10285576"/>
                </a:lnTo>
                <a:lnTo>
                  <a:pt x="0" y="10285576"/>
                </a:lnTo>
                <a:lnTo>
                  <a:pt x="0" y="0"/>
                </a:lnTo>
                <a:close/>
              </a:path>
            </a:pathLst>
          </a:custGeom>
          <a:solidFill>
            <a:srgbClr val="86A7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60426" y="2783119"/>
            <a:ext cx="6643413" cy="29835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3200" b="1" spc="-85" dirty="0">
                <a:solidFill>
                  <a:srgbClr val="1D384F"/>
                </a:solidFill>
                <a:latin typeface="Cambria"/>
                <a:cs typeface="Cambria"/>
              </a:rPr>
              <a:t>Fiduciary </a:t>
            </a:r>
            <a:r>
              <a:rPr lang="en-US" sz="3200" b="1" spc="-85" dirty="0" smtClean="0">
                <a:solidFill>
                  <a:srgbClr val="1D384F"/>
                </a:solidFill>
                <a:latin typeface="Cambria"/>
                <a:cs typeface="Cambria"/>
              </a:rPr>
              <a:t>duty:</a:t>
            </a:r>
            <a:endParaRPr lang="en-US" sz="3200" b="1" spc="-85" dirty="0">
              <a:solidFill>
                <a:srgbClr val="1D384F"/>
              </a:solidFill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3200" spc="-85" dirty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act honestly and in good faith with a view to the best interests of the corporation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3200" spc="-85" dirty="0" smtClean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/>
            </a:r>
            <a:br>
              <a:rPr lang="en-US" sz="3200" spc="-85" dirty="0" smtClean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</a:br>
            <a:endParaRPr lang="en-US" sz="3200" spc="-85" dirty="0">
              <a:solidFill>
                <a:schemeClr val="accent1">
                  <a:lumMod val="7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57200" y="802640"/>
            <a:ext cx="5565424" cy="5552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Corporate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Governance </a:t>
            </a:r>
            <a:b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Legal Principles (cont’d)</a:t>
            </a:r>
            <a:endParaRPr lang="en-US" dirty="0"/>
          </a:p>
        </p:txBody>
      </p:sp>
      <p:pic>
        <p:nvPicPr>
          <p:cNvPr id="17" name="Picture 16">
            <a:hlinkClick r:id="rId2"/>
            <a:extLst>
              <a:ext uri="{FF2B5EF4-FFF2-40B4-BE49-F238E27FC236}">
                <a16:creationId xmlns:a16="http://schemas.microsoft.com/office/drawing/2014/main" id="{1BFDAA60-EE5B-4780-B29C-815ADB25564C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274" y="9203585"/>
            <a:ext cx="2490537" cy="785106"/>
          </a:xfrm>
          <a:prstGeom prst="rect">
            <a:avLst/>
          </a:prstGeom>
          <a:noFill/>
        </p:spPr>
      </p:pic>
      <p:sp>
        <p:nvSpPr>
          <p:cNvPr id="15" name="object 7"/>
          <p:cNvSpPr/>
          <p:nvPr/>
        </p:nvSpPr>
        <p:spPr>
          <a:xfrm>
            <a:off x="7995936" y="634109"/>
            <a:ext cx="364490" cy="432434"/>
          </a:xfrm>
          <a:custGeom>
            <a:avLst/>
            <a:gdLst/>
            <a:ahLst/>
            <a:cxnLst/>
            <a:rect l="l" t="t" r="r" b="b"/>
            <a:pathLst>
              <a:path w="364490" h="432434">
                <a:moveTo>
                  <a:pt x="181988" y="432421"/>
                </a:moveTo>
                <a:lnTo>
                  <a:pt x="139211" y="423741"/>
                </a:lnTo>
                <a:lnTo>
                  <a:pt x="100497" y="400088"/>
                </a:lnTo>
                <a:lnTo>
                  <a:pt x="66765" y="365046"/>
                </a:lnTo>
                <a:lnTo>
                  <a:pt x="38931" y="322197"/>
                </a:lnTo>
                <a:lnTo>
                  <a:pt x="17914" y="275123"/>
                </a:lnTo>
                <a:lnTo>
                  <a:pt x="4631" y="227408"/>
                </a:lnTo>
                <a:lnTo>
                  <a:pt x="0" y="182633"/>
                </a:lnTo>
                <a:lnTo>
                  <a:pt x="6511" y="134138"/>
                </a:lnTo>
                <a:lnTo>
                  <a:pt x="24882" y="90526"/>
                </a:lnTo>
                <a:lnTo>
                  <a:pt x="53362" y="53552"/>
                </a:lnTo>
                <a:lnTo>
                  <a:pt x="90206" y="24970"/>
                </a:lnTo>
                <a:lnTo>
                  <a:pt x="133664" y="6535"/>
                </a:lnTo>
                <a:lnTo>
                  <a:pt x="181988" y="0"/>
                </a:lnTo>
                <a:lnTo>
                  <a:pt x="230310" y="6535"/>
                </a:lnTo>
                <a:lnTo>
                  <a:pt x="262219" y="20072"/>
                </a:lnTo>
                <a:lnTo>
                  <a:pt x="181988" y="20072"/>
                </a:lnTo>
                <a:lnTo>
                  <a:pt x="138975" y="25888"/>
                </a:lnTo>
                <a:lnTo>
                  <a:pt x="100294" y="42297"/>
                </a:lnTo>
                <a:lnTo>
                  <a:pt x="67499" y="67738"/>
                </a:lnTo>
                <a:lnTo>
                  <a:pt x="42148" y="100648"/>
                </a:lnTo>
                <a:lnTo>
                  <a:pt x="25797" y="139467"/>
                </a:lnTo>
                <a:lnTo>
                  <a:pt x="20000" y="182633"/>
                </a:lnTo>
                <a:lnTo>
                  <a:pt x="24281" y="223920"/>
                </a:lnTo>
                <a:lnTo>
                  <a:pt x="36473" y="267844"/>
                </a:lnTo>
                <a:lnTo>
                  <a:pt x="55602" y="311129"/>
                </a:lnTo>
                <a:lnTo>
                  <a:pt x="80692" y="350498"/>
                </a:lnTo>
                <a:lnTo>
                  <a:pt x="110770" y="382675"/>
                </a:lnTo>
                <a:lnTo>
                  <a:pt x="144860" y="404384"/>
                </a:lnTo>
                <a:lnTo>
                  <a:pt x="181988" y="412349"/>
                </a:lnTo>
                <a:lnTo>
                  <a:pt x="243409" y="412349"/>
                </a:lnTo>
                <a:lnTo>
                  <a:pt x="224763" y="423741"/>
                </a:lnTo>
                <a:lnTo>
                  <a:pt x="181988" y="432421"/>
                </a:lnTo>
                <a:close/>
              </a:path>
              <a:path w="364490" h="432434">
                <a:moveTo>
                  <a:pt x="243409" y="412349"/>
                </a:moveTo>
                <a:lnTo>
                  <a:pt x="181988" y="412349"/>
                </a:lnTo>
                <a:lnTo>
                  <a:pt x="219115" y="404384"/>
                </a:lnTo>
                <a:lnTo>
                  <a:pt x="253205" y="382675"/>
                </a:lnTo>
                <a:lnTo>
                  <a:pt x="283282" y="350498"/>
                </a:lnTo>
                <a:lnTo>
                  <a:pt x="308371" y="311129"/>
                </a:lnTo>
                <a:lnTo>
                  <a:pt x="327499" y="267844"/>
                </a:lnTo>
                <a:lnTo>
                  <a:pt x="339690" y="223920"/>
                </a:lnTo>
                <a:lnTo>
                  <a:pt x="343971" y="182633"/>
                </a:lnTo>
                <a:lnTo>
                  <a:pt x="338175" y="139467"/>
                </a:lnTo>
                <a:lnTo>
                  <a:pt x="321824" y="100648"/>
                </a:lnTo>
                <a:lnTo>
                  <a:pt x="296474" y="67738"/>
                </a:lnTo>
                <a:lnTo>
                  <a:pt x="263681" y="42297"/>
                </a:lnTo>
                <a:lnTo>
                  <a:pt x="225000" y="25888"/>
                </a:lnTo>
                <a:lnTo>
                  <a:pt x="181988" y="20072"/>
                </a:lnTo>
                <a:lnTo>
                  <a:pt x="262219" y="20072"/>
                </a:lnTo>
                <a:lnTo>
                  <a:pt x="310609" y="53552"/>
                </a:lnTo>
                <a:lnTo>
                  <a:pt x="339089" y="90526"/>
                </a:lnTo>
                <a:lnTo>
                  <a:pt x="357460" y="134138"/>
                </a:lnTo>
                <a:lnTo>
                  <a:pt x="363971" y="182633"/>
                </a:lnTo>
                <a:lnTo>
                  <a:pt x="359340" y="227408"/>
                </a:lnTo>
                <a:lnTo>
                  <a:pt x="346057" y="275123"/>
                </a:lnTo>
                <a:lnTo>
                  <a:pt x="325040" y="322197"/>
                </a:lnTo>
                <a:lnTo>
                  <a:pt x="297207" y="365046"/>
                </a:lnTo>
                <a:lnTo>
                  <a:pt x="263476" y="400088"/>
                </a:lnTo>
                <a:lnTo>
                  <a:pt x="243409" y="412349"/>
                </a:lnTo>
                <a:close/>
              </a:path>
            </a:pathLst>
          </a:custGeom>
          <a:solidFill>
            <a:srgbClr val="1D3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6"/>
          <p:cNvSpPr/>
          <p:nvPr/>
        </p:nvSpPr>
        <p:spPr>
          <a:xfrm>
            <a:off x="7849886" y="1128261"/>
            <a:ext cx="656590" cy="394970"/>
          </a:xfrm>
          <a:custGeom>
            <a:avLst/>
            <a:gdLst/>
            <a:ahLst/>
            <a:cxnLst/>
            <a:rect l="l" t="t" r="r" b="b"/>
            <a:pathLst>
              <a:path w="656590" h="394969">
                <a:moveTo>
                  <a:pt x="656323" y="385838"/>
                </a:moveTo>
                <a:lnTo>
                  <a:pt x="654075" y="374878"/>
                </a:lnTo>
                <a:lnTo>
                  <a:pt x="633653" y="275818"/>
                </a:lnTo>
                <a:lnTo>
                  <a:pt x="633653" y="374878"/>
                </a:lnTo>
                <a:lnTo>
                  <a:pt x="542036" y="374878"/>
                </a:lnTo>
                <a:lnTo>
                  <a:pt x="542036" y="258330"/>
                </a:lnTo>
                <a:lnTo>
                  <a:pt x="537565" y="253834"/>
                </a:lnTo>
                <a:lnTo>
                  <a:pt x="526516" y="253834"/>
                </a:lnTo>
                <a:lnTo>
                  <a:pt x="522033" y="258330"/>
                </a:lnTo>
                <a:lnTo>
                  <a:pt x="522033" y="374878"/>
                </a:lnTo>
                <a:lnTo>
                  <a:pt x="134289" y="374878"/>
                </a:lnTo>
                <a:lnTo>
                  <a:pt x="134289" y="258330"/>
                </a:lnTo>
                <a:lnTo>
                  <a:pt x="129806" y="253834"/>
                </a:lnTo>
                <a:lnTo>
                  <a:pt x="118757" y="253834"/>
                </a:lnTo>
                <a:lnTo>
                  <a:pt x="114287" y="258330"/>
                </a:lnTo>
                <a:lnTo>
                  <a:pt x="114287" y="374878"/>
                </a:lnTo>
                <a:lnTo>
                  <a:pt x="22669" y="374878"/>
                </a:lnTo>
                <a:lnTo>
                  <a:pt x="61531" y="186359"/>
                </a:lnTo>
                <a:lnTo>
                  <a:pt x="76822" y="140614"/>
                </a:lnTo>
                <a:lnTo>
                  <a:pt x="101854" y="100888"/>
                </a:lnTo>
                <a:lnTo>
                  <a:pt x="135267" y="68491"/>
                </a:lnTo>
                <a:lnTo>
                  <a:pt x="175704" y="44767"/>
                </a:lnTo>
                <a:lnTo>
                  <a:pt x="221780" y="31013"/>
                </a:lnTo>
                <a:lnTo>
                  <a:pt x="285711" y="21882"/>
                </a:lnTo>
                <a:lnTo>
                  <a:pt x="328168" y="20078"/>
                </a:lnTo>
                <a:lnTo>
                  <a:pt x="370611" y="21882"/>
                </a:lnTo>
                <a:lnTo>
                  <a:pt x="412902" y="27305"/>
                </a:lnTo>
                <a:lnTo>
                  <a:pt x="480618" y="44767"/>
                </a:lnTo>
                <a:lnTo>
                  <a:pt x="521055" y="68491"/>
                </a:lnTo>
                <a:lnTo>
                  <a:pt x="554469" y="100888"/>
                </a:lnTo>
                <a:lnTo>
                  <a:pt x="579501" y="140614"/>
                </a:lnTo>
                <a:lnTo>
                  <a:pt x="594791" y="186359"/>
                </a:lnTo>
                <a:lnTo>
                  <a:pt x="633653" y="374878"/>
                </a:lnTo>
                <a:lnTo>
                  <a:pt x="633653" y="275818"/>
                </a:lnTo>
                <a:lnTo>
                  <a:pt x="614375" y="182295"/>
                </a:lnTo>
                <a:lnTo>
                  <a:pt x="597547" y="131914"/>
                </a:lnTo>
                <a:lnTo>
                  <a:pt x="569976" y="88163"/>
                </a:lnTo>
                <a:lnTo>
                  <a:pt x="533184" y="52501"/>
                </a:lnTo>
                <a:lnTo>
                  <a:pt x="488657" y="26365"/>
                </a:lnTo>
                <a:lnTo>
                  <a:pt x="467563" y="20078"/>
                </a:lnTo>
                <a:lnTo>
                  <a:pt x="437908" y="11226"/>
                </a:lnTo>
                <a:lnTo>
                  <a:pt x="416280" y="7518"/>
                </a:lnTo>
                <a:lnTo>
                  <a:pt x="372300" y="1879"/>
                </a:lnTo>
                <a:lnTo>
                  <a:pt x="328168" y="0"/>
                </a:lnTo>
                <a:lnTo>
                  <a:pt x="284022" y="1879"/>
                </a:lnTo>
                <a:lnTo>
                  <a:pt x="240042" y="7518"/>
                </a:lnTo>
                <a:lnTo>
                  <a:pt x="167665" y="26365"/>
                </a:lnTo>
                <a:lnTo>
                  <a:pt x="123139" y="52501"/>
                </a:lnTo>
                <a:lnTo>
                  <a:pt x="86347" y="88163"/>
                </a:lnTo>
                <a:lnTo>
                  <a:pt x="58775" y="131914"/>
                </a:lnTo>
                <a:lnTo>
                  <a:pt x="41948" y="182295"/>
                </a:lnTo>
                <a:lnTo>
                  <a:pt x="0" y="385838"/>
                </a:lnTo>
                <a:lnTo>
                  <a:pt x="736" y="388912"/>
                </a:lnTo>
                <a:lnTo>
                  <a:pt x="4546" y="393598"/>
                </a:lnTo>
                <a:lnTo>
                  <a:pt x="7391" y="394957"/>
                </a:lnTo>
                <a:lnTo>
                  <a:pt x="118757" y="394957"/>
                </a:lnTo>
                <a:lnTo>
                  <a:pt x="124282" y="394957"/>
                </a:lnTo>
                <a:lnTo>
                  <a:pt x="648931" y="394957"/>
                </a:lnTo>
                <a:lnTo>
                  <a:pt x="651789" y="393598"/>
                </a:lnTo>
                <a:lnTo>
                  <a:pt x="655586" y="388912"/>
                </a:lnTo>
                <a:lnTo>
                  <a:pt x="656323" y="385838"/>
                </a:lnTo>
                <a:close/>
              </a:path>
            </a:pathLst>
          </a:custGeom>
          <a:solidFill>
            <a:srgbClr val="1D3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"/>
          <p:cNvSpPr txBox="1"/>
          <p:nvPr/>
        </p:nvSpPr>
        <p:spPr>
          <a:xfrm>
            <a:off x="8360426" y="5490341"/>
            <a:ext cx="6643413" cy="299633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3200" b="1" spc="-85" dirty="0">
                <a:solidFill>
                  <a:srgbClr val="1D384F"/>
                </a:solidFill>
                <a:latin typeface="Cambria"/>
                <a:cs typeface="Cambria"/>
              </a:rPr>
              <a:t>Duty of care: </a:t>
            </a:r>
            <a:endParaRPr lang="en-US" sz="3200" b="1" spc="-85" dirty="0" smtClean="0">
              <a:solidFill>
                <a:srgbClr val="1D384F"/>
              </a:solidFill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3200" spc="-85" dirty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exercise the care, diligence and skill that a reasonably prudent person would exercise in comparable circumstances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3200" spc="-85" dirty="0" smtClean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/>
            </a:r>
            <a:br>
              <a:rPr lang="en-US" sz="3200" spc="-85" dirty="0" smtClean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</a:br>
            <a:endParaRPr lang="en-US" sz="3200" spc="-85" dirty="0">
              <a:solidFill>
                <a:schemeClr val="accent1">
                  <a:lumMod val="7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24" name="object 3"/>
          <p:cNvSpPr txBox="1"/>
          <p:nvPr/>
        </p:nvSpPr>
        <p:spPr>
          <a:xfrm>
            <a:off x="7849886" y="1637465"/>
            <a:ext cx="6643413" cy="169084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4400" b="1" spc="-85" dirty="0">
                <a:solidFill>
                  <a:srgbClr val="1D384F"/>
                </a:solidFill>
                <a:latin typeface="Cambria"/>
                <a:cs typeface="Cambria"/>
              </a:rPr>
              <a:t>Directors’ duties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3200" spc="-85" dirty="0" smtClean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/>
            </a:r>
            <a:br>
              <a:rPr lang="en-US" sz="3200" spc="-85" dirty="0" smtClean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</a:br>
            <a:endParaRPr lang="en-US" sz="3200" spc="-85" dirty="0">
              <a:solidFill>
                <a:schemeClr val="accent1">
                  <a:lumMod val="7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25" name="object 12"/>
          <p:cNvSpPr txBox="1"/>
          <p:nvPr/>
        </p:nvSpPr>
        <p:spPr>
          <a:xfrm>
            <a:off x="8360426" y="8140250"/>
            <a:ext cx="8167644" cy="17568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5"/>
              </a:lnSpc>
              <a:spcBef>
                <a:spcPts val="100"/>
              </a:spcBef>
            </a:pPr>
            <a:r>
              <a:rPr sz="2400" spc="-135" dirty="0">
                <a:solidFill>
                  <a:srgbClr val="86A7C4"/>
                </a:solidFill>
                <a:latin typeface="Cambria"/>
                <a:cs typeface="Cambria"/>
              </a:rPr>
              <a:t>See:</a:t>
            </a:r>
            <a:endParaRPr sz="2400" dirty="0">
              <a:solidFill>
                <a:srgbClr val="86A7C4"/>
              </a:solidFill>
              <a:latin typeface="Cambria"/>
              <a:cs typeface="Cambria"/>
            </a:endParaRPr>
          </a:p>
          <a:p>
            <a:pPr marL="12700">
              <a:lnSpc>
                <a:spcPts val="2625"/>
              </a:lnSpc>
            </a:pPr>
            <a:r>
              <a:rPr sz="2400" i="1" spc="-155" dirty="0">
                <a:solidFill>
                  <a:srgbClr val="86A7C4"/>
                </a:solidFill>
                <a:latin typeface="Cambria"/>
                <a:cs typeface="Cambria"/>
              </a:rPr>
              <a:t>Business</a:t>
            </a:r>
            <a:r>
              <a:rPr sz="2400" i="1" spc="30" dirty="0">
                <a:solidFill>
                  <a:srgbClr val="86A7C4"/>
                </a:solidFill>
                <a:latin typeface="Cambria"/>
                <a:cs typeface="Cambria"/>
              </a:rPr>
              <a:t> </a:t>
            </a:r>
            <a:r>
              <a:rPr sz="2400" i="1" spc="-75" dirty="0">
                <a:solidFill>
                  <a:srgbClr val="86A7C4"/>
                </a:solidFill>
                <a:latin typeface="Cambria"/>
                <a:cs typeface="Cambria"/>
              </a:rPr>
              <a:t>Corporations</a:t>
            </a:r>
            <a:r>
              <a:rPr sz="2400" i="1" spc="30" dirty="0">
                <a:solidFill>
                  <a:srgbClr val="86A7C4"/>
                </a:solidFill>
                <a:latin typeface="Cambria"/>
                <a:cs typeface="Cambria"/>
              </a:rPr>
              <a:t> </a:t>
            </a:r>
            <a:r>
              <a:rPr sz="2400" i="1" spc="40" dirty="0">
                <a:solidFill>
                  <a:srgbClr val="86A7C4"/>
                </a:solidFill>
                <a:latin typeface="Cambria"/>
                <a:cs typeface="Cambria"/>
              </a:rPr>
              <a:t>Act</a:t>
            </a:r>
            <a:r>
              <a:rPr sz="2400" spc="40" dirty="0">
                <a:solidFill>
                  <a:srgbClr val="86A7C4"/>
                </a:solidFill>
                <a:latin typeface="Cambria"/>
                <a:cs typeface="Cambria"/>
              </a:rPr>
              <a:t>,</a:t>
            </a:r>
            <a:r>
              <a:rPr sz="2400" spc="30" dirty="0">
                <a:solidFill>
                  <a:srgbClr val="86A7C4"/>
                </a:solidFill>
                <a:latin typeface="Cambria"/>
                <a:cs typeface="Cambria"/>
              </a:rPr>
              <a:t> </a:t>
            </a:r>
            <a:r>
              <a:rPr sz="2400" spc="130" dirty="0">
                <a:solidFill>
                  <a:srgbClr val="86A7C4"/>
                </a:solidFill>
                <a:latin typeface="Cambria"/>
                <a:cs typeface="Cambria"/>
              </a:rPr>
              <a:t>RSO</a:t>
            </a:r>
            <a:r>
              <a:rPr sz="2400" spc="35" dirty="0">
                <a:solidFill>
                  <a:srgbClr val="86A7C4"/>
                </a:solidFill>
                <a:latin typeface="Cambria"/>
                <a:cs typeface="Cambria"/>
              </a:rPr>
              <a:t> </a:t>
            </a:r>
            <a:r>
              <a:rPr sz="2400" spc="-225" dirty="0">
                <a:solidFill>
                  <a:srgbClr val="86A7C4"/>
                </a:solidFill>
                <a:latin typeface="Cambria"/>
                <a:cs typeface="Cambria"/>
              </a:rPr>
              <a:t>1990,</a:t>
            </a:r>
            <a:r>
              <a:rPr sz="2400" spc="30" dirty="0">
                <a:solidFill>
                  <a:srgbClr val="86A7C4"/>
                </a:solidFill>
                <a:latin typeface="Cambria"/>
                <a:cs typeface="Cambria"/>
              </a:rPr>
              <a:t> </a:t>
            </a:r>
            <a:r>
              <a:rPr sz="2400" spc="-70" dirty="0">
                <a:solidFill>
                  <a:srgbClr val="86A7C4"/>
                </a:solidFill>
                <a:latin typeface="Cambria"/>
                <a:cs typeface="Cambria"/>
              </a:rPr>
              <a:t>c</a:t>
            </a:r>
            <a:r>
              <a:rPr sz="2400" spc="30" dirty="0">
                <a:solidFill>
                  <a:srgbClr val="86A7C4"/>
                </a:solidFill>
                <a:latin typeface="Cambria"/>
                <a:cs typeface="Cambria"/>
              </a:rPr>
              <a:t> </a:t>
            </a:r>
            <a:r>
              <a:rPr sz="2400" spc="-170" dirty="0">
                <a:solidFill>
                  <a:srgbClr val="86A7C4"/>
                </a:solidFill>
                <a:latin typeface="Cambria"/>
                <a:cs typeface="Cambria"/>
              </a:rPr>
              <a:t>B.16,</a:t>
            </a:r>
            <a:r>
              <a:rPr sz="2400" spc="35" dirty="0">
                <a:solidFill>
                  <a:srgbClr val="86A7C4"/>
                </a:solidFill>
                <a:latin typeface="Cambria"/>
                <a:cs typeface="Cambria"/>
              </a:rPr>
              <a:t> </a:t>
            </a:r>
            <a:r>
              <a:rPr sz="2400" spc="-120" dirty="0">
                <a:solidFill>
                  <a:srgbClr val="86A7C4"/>
                </a:solidFill>
                <a:latin typeface="Cambria"/>
                <a:cs typeface="Cambria"/>
              </a:rPr>
              <a:t>s.</a:t>
            </a:r>
            <a:r>
              <a:rPr sz="2400" spc="30" dirty="0">
                <a:solidFill>
                  <a:srgbClr val="86A7C4"/>
                </a:solidFill>
                <a:latin typeface="Cambria"/>
                <a:cs typeface="Cambria"/>
              </a:rPr>
              <a:t> </a:t>
            </a:r>
            <a:r>
              <a:rPr sz="2400" spc="-390" dirty="0">
                <a:solidFill>
                  <a:srgbClr val="86A7C4"/>
                </a:solidFill>
                <a:latin typeface="Cambria"/>
                <a:cs typeface="Cambria"/>
              </a:rPr>
              <a:t>134</a:t>
            </a:r>
            <a:endParaRPr sz="2400" dirty="0">
              <a:solidFill>
                <a:srgbClr val="86A7C4"/>
              </a:solidFill>
              <a:latin typeface="Cambria"/>
              <a:cs typeface="Cambria"/>
            </a:endParaRPr>
          </a:p>
          <a:p>
            <a:pPr marL="12700" marR="765175">
              <a:lnSpc>
                <a:spcPts val="2620"/>
              </a:lnSpc>
              <a:spcBef>
                <a:spcPts val="175"/>
              </a:spcBef>
            </a:pPr>
            <a:r>
              <a:rPr sz="2400" i="1" spc="-70" dirty="0">
                <a:solidFill>
                  <a:srgbClr val="86A7C4"/>
                </a:solidFill>
                <a:latin typeface="Cambria"/>
                <a:cs typeface="Cambria"/>
              </a:rPr>
              <a:t>Canada</a:t>
            </a:r>
            <a:r>
              <a:rPr sz="2400" i="1" spc="35" dirty="0">
                <a:solidFill>
                  <a:srgbClr val="86A7C4"/>
                </a:solidFill>
                <a:latin typeface="Cambria"/>
                <a:cs typeface="Cambria"/>
              </a:rPr>
              <a:t> </a:t>
            </a:r>
            <a:r>
              <a:rPr sz="2400" i="1" spc="-155" dirty="0">
                <a:solidFill>
                  <a:srgbClr val="86A7C4"/>
                </a:solidFill>
                <a:latin typeface="Cambria"/>
                <a:cs typeface="Cambria"/>
              </a:rPr>
              <a:t>Business</a:t>
            </a:r>
            <a:r>
              <a:rPr sz="2400" i="1" spc="35" dirty="0">
                <a:solidFill>
                  <a:srgbClr val="86A7C4"/>
                </a:solidFill>
                <a:latin typeface="Cambria"/>
                <a:cs typeface="Cambria"/>
              </a:rPr>
              <a:t> </a:t>
            </a:r>
            <a:r>
              <a:rPr sz="2400" i="1" spc="-75" dirty="0">
                <a:solidFill>
                  <a:srgbClr val="86A7C4"/>
                </a:solidFill>
                <a:latin typeface="Cambria"/>
                <a:cs typeface="Cambria"/>
              </a:rPr>
              <a:t>Corporations</a:t>
            </a:r>
            <a:r>
              <a:rPr sz="2400" i="1" spc="35" dirty="0">
                <a:solidFill>
                  <a:srgbClr val="86A7C4"/>
                </a:solidFill>
                <a:latin typeface="Cambria"/>
                <a:cs typeface="Cambria"/>
              </a:rPr>
              <a:t> </a:t>
            </a:r>
            <a:r>
              <a:rPr sz="2400" i="1" spc="40" dirty="0">
                <a:solidFill>
                  <a:srgbClr val="86A7C4"/>
                </a:solidFill>
                <a:latin typeface="Cambria"/>
                <a:cs typeface="Cambria"/>
              </a:rPr>
              <a:t>Act</a:t>
            </a:r>
            <a:r>
              <a:rPr sz="2400" spc="40" dirty="0">
                <a:solidFill>
                  <a:srgbClr val="86A7C4"/>
                </a:solidFill>
                <a:latin typeface="Cambria"/>
                <a:cs typeface="Cambria"/>
              </a:rPr>
              <a:t>,</a:t>
            </a:r>
            <a:r>
              <a:rPr sz="2400" spc="35" dirty="0">
                <a:solidFill>
                  <a:srgbClr val="86A7C4"/>
                </a:solidFill>
                <a:latin typeface="Cambria"/>
                <a:cs typeface="Cambria"/>
              </a:rPr>
              <a:t> </a:t>
            </a:r>
            <a:r>
              <a:rPr sz="2400" spc="140" dirty="0">
                <a:solidFill>
                  <a:srgbClr val="86A7C4"/>
                </a:solidFill>
                <a:latin typeface="Cambria"/>
                <a:cs typeface="Cambria"/>
              </a:rPr>
              <a:t>RSC</a:t>
            </a:r>
            <a:r>
              <a:rPr sz="2400" spc="35" dirty="0">
                <a:solidFill>
                  <a:srgbClr val="86A7C4"/>
                </a:solidFill>
                <a:latin typeface="Cambria"/>
                <a:cs typeface="Cambria"/>
              </a:rPr>
              <a:t> </a:t>
            </a:r>
            <a:r>
              <a:rPr sz="2400" spc="-245" dirty="0">
                <a:solidFill>
                  <a:srgbClr val="86A7C4"/>
                </a:solidFill>
                <a:latin typeface="Cambria"/>
                <a:cs typeface="Cambria"/>
              </a:rPr>
              <a:t>1985,</a:t>
            </a:r>
            <a:r>
              <a:rPr sz="2400" spc="35" dirty="0">
                <a:solidFill>
                  <a:srgbClr val="86A7C4"/>
                </a:solidFill>
                <a:latin typeface="Cambria"/>
                <a:cs typeface="Cambria"/>
              </a:rPr>
              <a:t> </a:t>
            </a:r>
            <a:r>
              <a:rPr sz="2400" spc="-70" dirty="0" smtClean="0">
                <a:solidFill>
                  <a:srgbClr val="86A7C4"/>
                </a:solidFill>
                <a:latin typeface="Cambria"/>
                <a:cs typeface="Cambria"/>
              </a:rPr>
              <a:t>c</a:t>
            </a:r>
            <a:r>
              <a:rPr lang="en-GB" sz="2400" spc="35" dirty="0">
                <a:solidFill>
                  <a:srgbClr val="86A7C4"/>
                </a:solidFill>
                <a:latin typeface="Cambria"/>
                <a:cs typeface="Cambria"/>
              </a:rPr>
              <a:t> </a:t>
            </a:r>
            <a:r>
              <a:rPr sz="2400" spc="-40" dirty="0" smtClean="0">
                <a:solidFill>
                  <a:srgbClr val="86A7C4"/>
                </a:solidFill>
                <a:latin typeface="Cambria"/>
                <a:cs typeface="Cambria"/>
              </a:rPr>
              <a:t>C-44</a:t>
            </a:r>
            <a:r>
              <a:rPr sz="2400" spc="-40" dirty="0">
                <a:solidFill>
                  <a:srgbClr val="86A7C4"/>
                </a:solidFill>
                <a:latin typeface="Cambria"/>
                <a:cs typeface="Cambria"/>
              </a:rPr>
              <a:t>,</a:t>
            </a:r>
            <a:r>
              <a:rPr sz="2400" spc="35" dirty="0">
                <a:solidFill>
                  <a:srgbClr val="86A7C4"/>
                </a:solidFill>
                <a:latin typeface="Cambria"/>
                <a:cs typeface="Cambria"/>
              </a:rPr>
              <a:t> </a:t>
            </a:r>
            <a:r>
              <a:rPr sz="2400" spc="-120" dirty="0">
                <a:solidFill>
                  <a:srgbClr val="86A7C4"/>
                </a:solidFill>
                <a:latin typeface="Cambria"/>
                <a:cs typeface="Cambria"/>
              </a:rPr>
              <a:t>s.</a:t>
            </a:r>
            <a:r>
              <a:rPr sz="2400" spc="35" dirty="0">
                <a:solidFill>
                  <a:srgbClr val="86A7C4"/>
                </a:solidFill>
                <a:latin typeface="Cambria"/>
                <a:cs typeface="Cambria"/>
              </a:rPr>
              <a:t> </a:t>
            </a:r>
            <a:r>
              <a:rPr sz="2400" spc="-425" dirty="0">
                <a:solidFill>
                  <a:srgbClr val="86A7C4"/>
                </a:solidFill>
                <a:latin typeface="Cambria"/>
                <a:cs typeface="Cambria"/>
              </a:rPr>
              <a:t>122 </a:t>
            </a:r>
            <a:r>
              <a:rPr sz="2400" spc="-515" dirty="0">
                <a:solidFill>
                  <a:srgbClr val="86A7C4"/>
                </a:solidFill>
                <a:latin typeface="Cambria"/>
                <a:cs typeface="Cambria"/>
              </a:rPr>
              <a:t> </a:t>
            </a:r>
            <a:endParaRPr lang="en-GB" sz="2400" spc="-515" dirty="0" smtClean="0">
              <a:solidFill>
                <a:srgbClr val="86A7C4"/>
              </a:solidFill>
              <a:latin typeface="Cambria"/>
              <a:cs typeface="Cambria"/>
            </a:endParaRPr>
          </a:p>
          <a:p>
            <a:pPr marL="12700" marR="765175">
              <a:lnSpc>
                <a:spcPts val="2620"/>
              </a:lnSpc>
              <a:spcBef>
                <a:spcPts val="175"/>
              </a:spcBef>
            </a:pPr>
            <a:r>
              <a:rPr sz="2400" i="1" spc="-114" dirty="0" smtClean="0">
                <a:solidFill>
                  <a:srgbClr val="86A7C4"/>
                </a:solidFill>
                <a:latin typeface="Cambria"/>
                <a:cs typeface="Cambria"/>
              </a:rPr>
              <a:t>B</a:t>
            </a:r>
            <a:r>
              <a:rPr sz="2400" i="1" spc="290" dirty="0" smtClean="0">
                <a:solidFill>
                  <a:srgbClr val="86A7C4"/>
                </a:solidFill>
                <a:latin typeface="Cambria"/>
                <a:cs typeface="Cambria"/>
              </a:rPr>
              <a:t>C</a:t>
            </a:r>
            <a:r>
              <a:rPr sz="2400" i="1" spc="-85" dirty="0" smtClean="0">
                <a:solidFill>
                  <a:srgbClr val="86A7C4"/>
                </a:solidFill>
                <a:latin typeface="Cambria"/>
                <a:cs typeface="Cambria"/>
              </a:rPr>
              <a:t>E</a:t>
            </a:r>
            <a:r>
              <a:rPr sz="2400" i="1" spc="30" dirty="0" smtClean="0">
                <a:solidFill>
                  <a:srgbClr val="86A7C4"/>
                </a:solidFill>
                <a:latin typeface="Cambria"/>
                <a:cs typeface="Cambria"/>
              </a:rPr>
              <a:t> </a:t>
            </a:r>
            <a:r>
              <a:rPr sz="2400" i="1" spc="20" dirty="0">
                <a:solidFill>
                  <a:srgbClr val="86A7C4"/>
                </a:solidFill>
                <a:latin typeface="Cambria"/>
                <a:cs typeface="Cambria"/>
              </a:rPr>
              <a:t>I</a:t>
            </a:r>
            <a:r>
              <a:rPr sz="2400" i="1" spc="-95" dirty="0">
                <a:solidFill>
                  <a:srgbClr val="86A7C4"/>
                </a:solidFill>
                <a:latin typeface="Cambria"/>
                <a:cs typeface="Cambria"/>
              </a:rPr>
              <a:t>n</a:t>
            </a:r>
            <a:r>
              <a:rPr sz="2400" i="1" spc="-70" dirty="0">
                <a:solidFill>
                  <a:srgbClr val="86A7C4"/>
                </a:solidFill>
                <a:latin typeface="Cambria"/>
                <a:cs typeface="Cambria"/>
              </a:rPr>
              <a:t>c</a:t>
            </a:r>
            <a:r>
              <a:rPr sz="2400" i="1" spc="-15" dirty="0">
                <a:solidFill>
                  <a:srgbClr val="86A7C4"/>
                </a:solidFill>
                <a:latin typeface="Cambria"/>
                <a:cs typeface="Cambria"/>
              </a:rPr>
              <a:t>.</a:t>
            </a:r>
            <a:r>
              <a:rPr sz="2400" i="1" spc="30" dirty="0">
                <a:solidFill>
                  <a:srgbClr val="86A7C4"/>
                </a:solidFill>
                <a:latin typeface="Cambria"/>
                <a:cs typeface="Cambria"/>
              </a:rPr>
              <a:t> </a:t>
            </a:r>
            <a:r>
              <a:rPr sz="2400" i="1" spc="-170" dirty="0">
                <a:solidFill>
                  <a:srgbClr val="86A7C4"/>
                </a:solidFill>
                <a:latin typeface="Cambria"/>
                <a:cs typeface="Cambria"/>
              </a:rPr>
              <a:t>v</a:t>
            </a:r>
            <a:r>
              <a:rPr sz="2400" i="1" spc="-15" dirty="0">
                <a:solidFill>
                  <a:srgbClr val="86A7C4"/>
                </a:solidFill>
                <a:latin typeface="Cambria"/>
                <a:cs typeface="Cambria"/>
              </a:rPr>
              <a:t>.</a:t>
            </a:r>
            <a:r>
              <a:rPr sz="2400" i="1" spc="30" dirty="0">
                <a:solidFill>
                  <a:srgbClr val="86A7C4"/>
                </a:solidFill>
                <a:latin typeface="Cambria"/>
                <a:cs typeface="Cambria"/>
              </a:rPr>
              <a:t> </a:t>
            </a:r>
            <a:r>
              <a:rPr sz="2400" i="1" spc="-535" dirty="0" smtClean="0">
                <a:solidFill>
                  <a:srgbClr val="86A7C4"/>
                </a:solidFill>
                <a:latin typeface="Cambria"/>
                <a:cs typeface="Cambria"/>
              </a:rPr>
              <a:t>1</a:t>
            </a:r>
            <a:r>
              <a:rPr sz="2400" i="1" spc="-215" dirty="0" smtClean="0">
                <a:solidFill>
                  <a:srgbClr val="86A7C4"/>
                </a:solidFill>
                <a:latin typeface="Cambria"/>
                <a:cs typeface="Cambria"/>
              </a:rPr>
              <a:t>9</a:t>
            </a:r>
            <a:r>
              <a:rPr sz="2400" i="1" spc="-300" dirty="0" smtClean="0">
                <a:solidFill>
                  <a:srgbClr val="86A7C4"/>
                </a:solidFill>
                <a:latin typeface="Cambria"/>
                <a:cs typeface="Cambria"/>
              </a:rPr>
              <a:t>7</a:t>
            </a:r>
            <a:r>
              <a:rPr sz="2400" i="1" spc="-215" dirty="0" smtClean="0">
                <a:solidFill>
                  <a:srgbClr val="86A7C4"/>
                </a:solidFill>
                <a:latin typeface="Cambria"/>
                <a:cs typeface="Cambria"/>
              </a:rPr>
              <a:t>6</a:t>
            </a:r>
            <a:r>
              <a:rPr sz="2400" i="1" spc="30" dirty="0" smtClean="0">
                <a:solidFill>
                  <a:srgbClr val="86A7C4"/>
                </a:solidFill>
                <a:latin typeface="Cambria"/>
                <a:cs typeface="Cambria"/>
              </a:rPr>
              <a:t> </a:t>
            </a:r>
            <a:r>
              <a:rPr sz="2400" i="1" spc="75" dirty="0">
                <a:solidFill>
                  <a:srgbClr val="86A7C4"/>
                </a:solidFill>
                <a:latin typeface="Cambria"/>
                <a:cs typeface="Cambria"/>
              </a:rPr>
              <a:t>D</a:t>
            </a:r>
            <a:r>
              <a:rPr sz="2400" i="1" spc="-190" dirty="0">
                <a:solidFill>
                  <a:srgbClr val="86A7C4"/>
                </a:solidFill>
                <a:latin typeface="Cambria"/>
                <a:cs typeface="Cambria"/>
              </a:rPr>
              <a:t>e</a:t>
            </a:r>
            <a:r>
              <a:rPr sz="2400" i="1" spc="-90" dirty="0">
                <a:solidFill>
                  <a:srgbClr val="86A7C4"/>
                </a:solidFill>
                <a:latin typeface="Cambria"/>
                <a:cs typeface="Cambria"/>
              </a:rPr>
              <a:t>b</a:t>
            </a:r>
            <a:r>
              <a:rPr sz="2400" i="1" spc="-190" dirty="0">
                <a:solidFill>
                  <a:srgbClr val="86A7C4"/>
                </a:solidFill>
                <a:latin typeface="Cambria"/>
                <a:cs typeface="Cambria"/>
              </a:rPr>
              <a:t>e</a:t>
            </a:r>
            <a:r>
              <a:rPr sz="2400" i="1" spc="-95" dirty="0">
                <a:solidFill>
                  <a:srgbClr val="86A7C4"/>
                </a:solidFill>
                <a:latin typeface="Cambria"/>
                <a:cs typeface="Cambria"/>
              </a:rPr>
              <a:t>n</a:t>
            </a:r>
            <a:r>
              <a:rPr sz="2400" i="1" spc="-5" dirty="0">
                <a:solidFill>
                  <a:srgbClr val="86A7C4"/>
                </a:solidFill>
                <a:latin typeface="Cambria"/>
                <a:cs typeface="Cambria"/>
              </a:rPr>
              <a:t>t</a:t>
            </a:r>
            <a:r>
              <a:rPr sz="2400" i="1" spc="-140" dirty="0">
                <a:solidFill>
                  <a:srgbClr val="86A7C4"/>
                </a:solidFill>
                <a:latin typeface="Cambria"/>
                <a:cs typeface="Cambria"/>
              </a:rPr>
              <a:t>u</a:t>
            </a:r>
            <a:r>
              <a:rPr sz="2400" i="1" spc="-114" dirty="0">
                <a:solidFill>
                  <a:srgbClr val="86A7C4"/>
                </a:solidFill>
                <a:latin typeface="Cambria"/>
                <a:cs typeface="Cambria"/>
              </a:rPr>
              <a:t>r</a:t>
            </a:r>
            <a:r>
              <a:rPr sz="2400" i="1" spc="-190" dirty="0">
                <a:solidFill>
                  <a:srgbClr val="86A7C4"/>
                </a:solidFill>
                <a:latin typeface="Cambria"/>
                <a:cs typeface="Cambria"/>
              </a:rPr>
              <a:t>e</a:t>
            </a:r>
            <a:r>
              <a:rPr sz="2400" i="1" spc="-125" dirty="0">
                <a:solidFill>
                  <a:srgbClr val="86A7C4"/>
                </a:solidFill>
                <a:latin typeface="Cambria"/>
                <a:cs typeface="Cambria"/>
              </a:rPr>
              <a:t>ho</a:t>
            </a:r>
            <a:r>
              <a:rPr sz="2400" i="1" spc="-30" dirty="0">
                <a:solidFill>
                  <a:srgbClr val="86A7C4"/>
                </a:solidFill>
                <a:latin typeface="Cambria"/>
                <a:cs typeface="Cambria"/>
              </a:rPr>
              <a:t>l</a:t>
            </a:r>
            <a:r>
              <a:rPr sz="2400" i="1" spc="-105" dirty="0">
                <a:solidFill>
                  <a:srgbClr val="86A7C4"/>
                </a:solidFill>
                <a:latin typeface="Cambria"/>
                <a:cs typeface="Cambria"/>
              </a:rPr>
              <a:t>d</a:t>
            </a:r>
            <a:r>
              <a:rPr sz="2400" i="1" spc="-190" dirty="0">
                <a:solidFill>
                  <a:srgbClr val="86A7C4"/>
                </a:solidFill>
                <a:latin typeface="Cambria"/>
                <a:cs typeface="Cambria"/>
              </a:rPr>
              <a:t>e</a:t>
            </a:r>
            <a:r>
              <a:rPr sz="2400" i="1" spc="-114" dirty="0">
                <a:solidFill>
                  <a:srgbClr val="86A7C4"/>
                </a:solidFill>
                <a:latin typeface="Cambria"/>
                <a:cs typeface="Cambria"/>
              </a:rPr>
              <a:t>r</a:t>
            </a:r>
            <a:r>
              <a:rPr sz="2400" i="1" spc="-220" dirty="0">
                <a:solidFill>
                  <a:srgbClr val="86A7C4"/>
                </a:solidFill>
                <a:latin typeface="Cambria"/>
                <a:cs typeface="Cambria"/>
              </a:rPr>
              <a:t>s</a:t>
            </a:r>
            <a:r>
              <a:rPr sz="2400" spc="40" dirty="0">
                <a:solidFill>
                  <a:srgbClr val="86A7C4"/>
                </a:solidFill>
                <a:latin typeface="Cambria"/>
                <a:cs typeface="Cambria"/>
              </a:rPr>
              <a:t>,</a:t>
            </a:r>
            <a:r>
              <a:rPr sz="2400" spc="30" dirty="0">
                <a:solidFill>
                  <a:srgbClr val="86A7C4"/>
                </a:solidFill>
                <a:latin typeface="Cambria"/>
                <a:cs typeface="Cambria"/>
              </a:rPr>
              <a:t> </a:t>
            </a:r>
            <a:r>
              <a:rPr sz="2400" spc="-365" dirty="0">
                <a:solidFill>
                  <a:srgbClr val="86A7C4"/>
                </a:solidFill>
                <a:latin typeface="Cambria"/>
                <a:cs typeface="Cambria"/>
              </a:rPr>
              <a:t>2</a:t>
            </a:r>
            <a:r>
              <a:rPr sz="2400" spc="-185" dirty="0">
                <a:solidFill>
                  <a:srgbClr val="86A7C4"/>
                </a:solidFill>
                <a:latin typeface="Cambria"/>
                <a:cs typeface="Cambria"/>
              </a:rPr>
              <a:t>00</a:t>
            </a:r>
            <a:r>
              <a:rPr sz="2400" spc="-160" dirty="0">
                <a:solidFill>
                  <a:srgbClr val="86A7C4"/>
                </a:solidFill>
                <a:latin typeface="Cambria"/>
                <a:cs typeface="Cambria"/>
              </a:rPr>
              <a:t>8</a:t>
            </a:r>
            <a:r>
              <a:rPr sz="2400" spc="30" dirty="0">
                <a:solidFill>
                  <a:srgbClr val="86A7C4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6A7C4"/>
                </a:solidFill>
                <a:latin typeface="Cambria"/>
                <a:cs typeface="Cambria"/>
              </a:rPr>
              <a:t>S</a:t>
            </a:r>
            <a:r>
              <a:rPr sz="2400" spc="290" dirty="0">
                <a:solidFill>
                  <a:srgbClr val="86A7C4"/>
                </a:solidFill>
                <a:latin typeface="Cambria"/>
                <a:cs typeface="Cambria"/>
              </a:rPr>
              <a:t>CC</a:t>
            </a:r>
            <a:r>
              <a:rPr sz="2400" spc="30" dirty="0">
                <a:solidFill>
                  <a:srgbClr val="86A7C4"/>
                </a:solidFill>
                <a:latin typeface="Cambria"/>
                <a:cs typeface="Cambria"/>
              </a:rPr>
              <a:t> </a:t>
            </a:r>
            <a:r>
              <a:rPr sz="2400" spc="-215" dirty="0">
                <a:solidFill>
                  <a:srgbClr val="86A7C4"/>
                </a:solidFill>
                <a:latin typeface="Cambria"/>
                <a:cs typeface="Cambria"/>
              </a:rPr>
              <a:t>69</a:t>
            </a:r>
            <a:endParaRPr sz="2400" dirty="0">
              <a:solidFill>
                <a:srgbClr val="86A7C4"/>
              </a:solidFill>
              <a:latin typeface="Cambria"/>
              <a:cs typeface="Cambria"/>
            </a:endParaRPr>
          </a:p>
          <a:p>
            <a:pPr marL="12700">
              <a:lnSpc>
                <a:spcPts val="2585"/>
              </a:lnSpc>
            </a:pPr>
            <a:r>
              <a:rPr sz="2400" i="1" spc="-60" dirty="0">
                <a:solidFill>
                  <a:srgbClr val="86A7C4"/>
                </a:solidFill>
                <a:latin typeface="Cambria"/>
                <a:cs typeface="Cambria"/>
              </a:rPr>
              <a:t>P</a:t>
            </a:r>
            <a:r>
              <a:rPr sz="2400" i="1" spc="-190" dirty="0">
                <a:solidFill>
                  <a:srgbClr val="86A7C4"/>
                </a:solidFill>
                <a:latin typeface="Cambria"/>
                <a:cs typeface="Cambria"/>
              </a:rPr>
              <a:t>e</a:t>
            </a:r>
            <a:r>
              <a:rPr sz="2400" i="1" spc="-120" dirty="0">
                <a:solidFill>
                  <a:srgbClr val="86A7C4"/>
                </a:solidFill>
                <a:latin typeface="Cambria"/>
                <a:cs typeface="Cambria"/>
              </a:rPr>
              <a:t>o</a:t>
            </a:r>
            <a:r>
              <a:rPr sz="2400" i="1" spc="-110" dirty="0">
                <a:solidFill>
                  <a:srgbClr val="86A7C4"/>
                </a:solidFill>
                <a:latin typeface="Cambria"/>
                <a:cs typeface="Cambria"/>
              </a:rPr>
              <a:t>p</a:t>
            </a:r>
            <a:r>
              <a:rPr sz="2400" i="1" spc="-30" dirty="0">
                <a:solidFill>
                  <a:srgbClr val="86A7C4"/>
                </a:solidFill>
                <a:latin typeface="Cambria"/>
                <a:cs typeface="Cambria"/>
              </a:rPr>
              <a:t>l</a:t>
            </a:r>
            <a:r>
              <a:rPr sz="2400" i="1" spc="-190" dirty="0">
                <a:solidFill>
                  <a:srgbClr val="86A7C4"/>
                </a:solidFill>
                <a:latin typeface="Cambria"/>
                <a:cs typeface="Cambria"/>
              </a:rPr>
              <a:t>e</a:t>
            </a:r>
            <a:r>
              <a:rPr sz="2400" i="1" spc="-220" dirty="0">
                <a:solidFill>
                  <a:srgbClr val="86A7C4"/>
                </a:solidFill>
                <a:latin typeface="Cambria"/>
                <a:cs typeface="Cambria"/>
              </a:rPr>
              <a:t>s</a:t>
            </a:r>
            <a:r>
              <a:rPr sz="2400" i="1" spc="30" dirty="0">
                <a:solidFill>
                  <a:srgbClr val="86A7C4"/>
                </a:solidFill>
                <a:latin typeface="Cambria"/>
                <a:cs typeface="Cambria"/>
              </a:rPr>
              <a:t> </a:t>
            </a:r>
            <a:r>
              <a:rPr sz="2400" i="1" spc="75" dirty="0">
                <a:solidFill>
                  <a:srgbClr val="86A7C4"/>
                </a:solidFill>
                <a:latin typeface="Cambria"/>
                <a:cs typeface="Cambria"/>
              </a:rPr>
              <a:t>D</a:t>
            </a:r>
            <a:r>
              <a:rPr sz="2400" i="1" spc="-190" dirty="0">
                <a:solidFill>
                  <a:srgbClr val="86A7C4"/>
                </a:solidFill>
                <a:latin typeface="Cambria"/>
                <a:cs typeface="Cambria"/>
              </a:rPr>
              <a:t>e</a:t>
            </a:r>
            <a:r>
              <a:rPr sz="2400" i="1" spc="-110" dirty="0">
                <a:solidFill>
                  <a:srgbClr val="86A7C4"/>
                </a:solidFill>
                <a:latin typeface="Cambria"/>
                <a:cs typeface="Cambria"/>
              </a:rPr>
              <a:t>p</a:t>
            </a:r>
            <a:r>
              <a:rPr sz="2400" i="1" spc="-165" dirty="0">
                <a:solidFill>
                  <a:srgbClr val="86A7C4"/>
                </a:solidFill>
                <a:latin typeface="Cambria"/>
                <a:cs typeface="Cambria"/>
              </a:rPr>
              <a:t>a</a:t>
            </a:r>
            <a:r>
              <a:rPr sz="2400" i="1" spc="-114" dirty="0">
                <a:solidFill>
                  <a:srgbClr val="86A7C4"/>
                </a:solidFill>
                <a:latin typeface="Cambria"/>
                <a:cs typeface="Cambria"/>
              </a:rPr>
              <a:t>r</a:t>
            </a:r>
            <a:r>
              <a:rPr sz="2400" i="1" spc="-5" dirty="0">
                <a:solidFill>
                  <a:srgbClr val="86A7C4"/>
                </a:solidFill>
                <a:latin typeface="Cambria"/>
                <a:cs typeface="Cambria"/>
              </a:rPr>
              <a:t>t</a:t>
            </a:r>
            <a:r>
              <a:rPr sz="2400" i="1" spc="-160" dirty="0">
                <a:solidFill>
                  <a:srgbClr val="86A7C4"/>
                </a:solidFill>
                <a:latin typeface="Cambria"/>
                <a:cs typeface="Cambria"/>
              </a:rPr>
              <a:t>m</a:t>
            </a:r>
            <a:r>
              <a:rPr sz="2400" i="1" spc="-190" dirty="0">
                <a:solidFill>
                  <a:srgbClr val="86A7C4"/>
                </a:solidFill>
                <a:latin typeface="Cambria"/>
                <a:cs typeface="Cambria"/>
              </a:rPr>
              <a:t>e</a:t>
            </a:r>
            <a:r>
              <a:rPr sz="2400" i="1" spc="-95" dirty="0">
                <a:solidFill>
                  <a:srgbClr val="86A7C4"/>
                </a:solidFill>
                <a:latin typeface="Cambria"/>
                <a:cs typeface="Cambria"/>
              </a:rPr>
              <a:t>n</a:t>
            </a:r>
            <a:r>
              <a:rPr sz="2400" i="1" spc="-5" dirty="0">
                <a:solidFill>
                  <a:srgbClr val="86A7C4"/>
                </a:solidFill>
                <a:latin typeface="Cambria"/>
                <a:cs typeface="Cambria"/>
              </a:rPr>
              <a:t>t</a:t>
            </a:r>
            <a:r>
              <a:rPr sz="2400" i="1" spc="30" dirty="0">
                <a:solidFill>
                  <a:srgbClr val="86A7C4"/>
                </a:solidFill>
                <a:latin typeface="Cambria"/>
                <a:cs typeface="Cambria"/>
              </a:rPr>
              <a:t> </a:t>
            </a:r>
            <a:r>
              <a:rPr sz="2400" i="1" spc="-5" dirty="0">
                <a:solidFill>
                  <a:srgbClr val="86A7C4"/>
                </a:solidFill>
                <a:latin typeface="Cambria"/>
                <a:cs typeface="Cambria"/>
              </a:rPr>
              <a:t>St</a:t>
            </a:r>
            <a:r>
              <a:rPr sz="2400" i="1" spc="-120" dirty="0">
                <a:solidFill>
                  <a:srgbClr val="86A7C4"/>
                </a:solidFill>
                <a:latin typeface="Cambria"/>
                <a:cs typeface="Cambria"/>
              </a:rPr>
              <a:t>o</a:t>
            </a:r>
            <a:r>
              <a:rPr sz="2400" i="1" spc="-114" dirty="0">
                <a:solidFill>
                  <a:srgbClr val="86A7C4"/>
                </a:solidFill>
                <a:latin typeface="Cambria"/>
                <a:cs typeface="Cambria"/>
              </a:rPr>
              <a:t>r</a:t>
            </a:r>
            <a:r>
              <a:rPr sz="2400" i="1" spc="-190" dirty="0">
                <a:solidFill>
                  <a:srgbClr val="86A7C4"/>
                </a:solidFill>
                <a:latin typeface="Cambria"/>
                <a:cs typeface="Cambria"/>
              </a:rPr>
              <a:t>e</a:t>
            </a:r>
            <a:r>
              <a:rPr sz="2400" i="1" spc="-220" dirty="0">
                <a:solidFill>
                  <a:srgbClr val="86A7C4"/>
                </a:solidFill>
                <a:latin typeface="Cambria"/>
                <a:cs typeface="Cambria"/>
              </a:rPr>
              <a:t>s</a:t>
            </a:r>
            <a:r>
              <a:rPr sz="2400" i="1" spc="30" dirty="0">
                <a:solidFill>
                  <a:srgbClr val="86A7C4"/>
                </a:solidFill>
                <a:latin typeface="Cambria"/>
                <a:cs typeface="Cambria"/>
              </a:rPr>
              <a:t> </a:t>
            </a:r>
            <a:r>
              <a:rPr sz="2400" i="1" spc="20" dirty="0">
                <a:solidFill>
                  <a:srgbClr val="86A7C4"/>
                </a:solidFill>
                <a:latin typeface="Cambria"/>
                <a:cs typeface="Cambria"/>
              </a:rPr>
              <a:t>I</a:t>
            </a:r>
            <a:r>
              <a:rPr sz="2400" i="1" spc="-95" dirty="0">
                <a:solidFill>
                  <a:srgbClr val="86A7C4"/>
                </a:solidFill>
                <a:latin typeface="Cambria"/>
                <a:cs typeface="Cambria"/>
              </a:rPr>
              <a:t>n</a:t>
            </a:r>
            <a:r>
              <a:rPr sz="2400" i="1" spc="-70" dirty="0">
                <a:solidFill>
                  <a:srgbClr val="86A7C4"/>
                </a:solidFill>
                <a:latin typeface="Cambria"/>
                <a:cs typeface="Cambria"/>
              </a:rPr>
              <a:t>c</a:t>
            </a:r>
            <a:r>
              <a:rPr sz="2400" i="1" spc="-15" dirty="0">
                <a:solidFill>
                  <a:srgbClr val="86A7C4"/>
                </a:solidFill>
                <a:latin typeface="Cambria"/>
                <a:cs typeface="Cambria"/>
              </a:rPr>
              <a:t>.</a:t>
            </a:r>
            <a:r>
              <a:rPr sz="2400" i="1" spc="30" dirty="0">
                <a:solidFill>
                  <a:srgbClr val="86A7C4"/>
                </a:solidFill>
                <a:latin typeface="Cambria"/>
                <a:cs typeface="Cambria"/>
              </a:rPr>
              <a:t> </a:t>
            </a:r>
            <a:r>
              <a:rPr sz="2400" i="1" spc="-40" dirty="0">
                <a:solidFill>
                  <a:srgbClr val="86A7C4"/>
                </a:solidFill>
                <a:latin typeface="Cambria"/>
                <a:cs typeface="Cambria"/>
              </a:rPr>
              <a:t>(T</a:t>
            </a:r>
            <a:r>
              <a:rPr sz="2400" i="1" spc="-114" dirty="0">
                <a:solidFill>
                  <a:srgbClr val="86A7C4"/>
                </a:solidFill>
                <a:latin typeface="Cambria"/>
                <a:cs typeface="Cambria"/>
              </a:rPr>
              <a:t>r</a:t>
            </a:r>
            <a:r>
              <a:rPr sz="2400" i="1" spc="-140" dirty="0">
                <a:solidFill>
                  <a:srgbClr val="86A7C4"/>
                </a:solidFill>
                <a:latin typeface="Cambria"/>
                <a:cs typeface="Cambria"/>
              </a:rPr>
              <a:t>u</a:t>
            </a:r>
            <a:r>
              <a:rPr sz="2400" i="1" spc="-220" dirty="0">
                <a:solidFill>
                  <a:srgbClr val="86A7C4"/>
                </a:solidFill>
                <a:latin typeface="Cambria"/>
                <a:cs typeface="Cambria"/>
              </a:rPr>
              <a:t>s</a:t>
            </a:r>
            <a:r>
              <a:rPr sz="2400" i="1" spc="-5" dirty="0">
                <a:solidFill>
                  <a:srgbClr val="86A7C4"/>
                </a:solidFill>
                <a:latin typeface="Cambria"/>
                <a:cs typeface="Cambria"/>
              </a:rPr>
              <a:t>t</a:t>
            </a:r>
            <a:r>
              <a:rPr sz="2400" i="1" spc="-190" dirty="0">
                <a:solidFill>
                  <a:srgbClr val="86A7C4"/>
                </a:solidFill>
                <a:latin typeface="Cambria"/>
                <a:cs typeface="Cambria"/>
              </a:rPr>
              <a:t>ee</a:t>
            </a:r>
            <a:r>
              <a:rPr sz="2400" i="1" spc="30" dirty="0">
                <a:solidFill>
                  <a:srgbClr val="86A7C4"/>
                </a:solidFill>
                <a:latin typeface="Cambria"/>
                <a:cs typeface="Cambria"/>
              </a:rPr>
              <a:t> </a:t>
            </a:r>
            <a:r>
              <a:rPr sz="2400" i="1" spc="-120" dirty="0">
                <a:solidFill>
                  <a:srgbClr val="86A7C4"/>
                </a:solidFill>
                <a:latin typeface="Cambria"/>
                <a:cs typeface="Cambria"/>
              </a:rPr>
              <a:t>o</a:t>
            </a:r>
            <a:r>
              <a:rPr sz="2400" i="1" spc="5" dirty="0">
                <a:solidFill>
                  <a:srgbClr val="86A7C4"/>
                </a:solidFill>
                <a:latin typeface="Cambria"/>
                <a:cs typeface="Cambria"/>
              </a:rPr>
              <a:t>f</a:t>
            </a:r>
            <a:r>
              <a:rPr sz="2400" i="1" spc="-175" dirty="0">
                <a:solidFill>
                  <a:srgbClr val="86A7C4"/>
                </a:solidFill>
                <a:latin typeface="Cambria"/>
                <a:cs typeface="Cambria"/>
              </a:rPr>
              <a:t>)</a:t>
            </a:r>
            <a:r>
              <a:rPr sz="2400" i="1" spc="30" dirty="0">
                <a:solidFill>
                  <a:srgbClr val="86A7C4"/>
                </a:solidFill>
                <a:latin typeface="Cambria"/>
                <a:cs typeface="Cambria"/>
              </a:rPr>
              <a:t> </a:t>
            </a:r>
            <a:r>
              <a:rPr sz="2400" i="1" spc="-170" dirty="0">
                <a:solidFill>
                  <a:srgbClr val="86A7C4"/>
                </a:solidFill>
                <a:latin typeface="Cambria"/>
                <a:cs typeface="Cambria"/>
              </a:rPr>
              <a:t>v</a:t>
            </a:r>
            <a:r>
              <a:rPr sz="2400" i="1" spc="-15" dirty="0">
                <a:solidFill>
                  <a:srgbClr val="86A7C4"/>
                </a:solidFill>
                <a:latin typeface="Cambria"/>
                <a:cs typeface="Cambria"/>
              </a:rPr>
              <a:t>.</a:t>
            </a:r>
            <a:r>
              <a:rPr sz="2400" i="1" spc="30" dirty="0">
                <a:solidFill>
                  <a:srgbClr val="86A7C4"/>
                </a:solidFill>
                <a:latin typeface="Cambria"/>
                <a:cs typeface="Cambria"/>
              </a:rPr>
              <a:t> </a:t>
            </a:r>
            <a:r>
              <a:rPr sz="2400" i="1" spc="10" dirty="0">
                <a:solidFill>
                  <a:srgbClr val="86A7C4"/>
                </a:solidFill>
                <a:latin typeface="Cambria"/>
                <a:cs typeface="Cambria"/>
              </a:rPr>
              <a:t>W</a:t>
            </a:r>
            <a:r>
              <a:rPr sz="2400" i="1" spc="-20" dirty="0">
                <a:solidFill>
                  <a:srgbClr val="86A7C4"/>
                </a:solidFill>
                <a:latin typeface="Cambria"/>
                <a:cs typeface="Cambria"/>
              </a:rPr>
              <a:t>i</a:t>
            </a:r>
            <a:r>
              <a:rPr sz="2400" i="1" spc="-220" dirty="0">
                <a:solidFill>
                  <a:srgbClr val="86A7C4"/>
                </a:solidFill>
                <a:latin typeface="Cambria"/>
                <a:cs typeface="Cambria"/>
              </a:rPr>
              <a:t>s</a:t>
            </a:r>
            <a:r>
              <a:rPr sz="2400" i="1" spc="-190" dirty="0">
                <a:solidFill>
                  <a:srgbClr val="86A7C4"/>
                </a:solidFill>
                <a:latin typeface="Cambria"/>
                <a:cs typeface="Cambria"/>
              </a:rPr>
              <a:t>e</a:t>
            </a:r>
            <a:r>
              <a:rPr sz="2400" spc="40" dirty="0">
                <a:solidFill>
                  <a:srgbClr val="86A7C4"/>
                </a:solidFill>
                <a:latin typeface="Cambria"/>
                <a:cs typeface="Cambria"/>
              </a:rPr>
              <a:t>,</a:t>
            </a:r>
            <a:r>
              <a:rPr sz="2400" spc="30" dirty="0">
                <a:solidFill>
                  <a:srgbClr val="86A7C4"/>
                </a:solidFill>
                <a:latin typeface="Cambria"/>
                <a:cs typeface="Cambria"/>
              </a:rPr>
              <a:t> </a:t>
            </a:r>
            <a:r>
              <a:rPr sz="2400" spc="-365" dirty="0">
                <a:solidFill>
                  <a:srgbClr val="86A7C4"/>
                </a:solidFill>
                <a:latin typeface="Cambria"/>
                <a:cs typeface="Cambria"/>
              </a:rPr>
              <a:t>2</a:t>
            </a:r>
            <a:r>
              <a:rPr sz="2400" spc="-185" dirty="0">
                <a:solidFill>
                  <a:srgbClr val="86A7C4"/>
                </a:solidFill>
                <a:latin typeface="Cambria"/>
                <a:cs typeface="Cambria"/>
              </a:rPr>
              <a:t>00</a:t>
            </a:r>
            <a:r>
              <a:rPr sz="2400" spc="-245" dirty="0">
                <a:solidFill>
                  <a:srgbClr val="86A7C4"/>
                </a:solidFill>
                <a:latin typeface="Cambria"/>
                <a:cs typeface="Cambria"/>
              </a:rPr>
              <a:t>4</a:t>
            </a:r>
            <a:r>
              <a:rPr sz="2400" spc="30" dirty="0">
                <a:solidFill>
                  <a:srgbClr val="86A7C4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6A7C4"/>
                </a:solidFill>
                <a:latin typeface="Cambria"/>
                <a:cs typeface="Cambria"/>
              </a:rPr>
              <a:t>S</a:t>
            </a:r>
            <a:r>
              <a:rPr sz="2400" spc="290" dirty="0">
                <a:solidFill>
                  <a:srgbClr val="86A7C4"/>
                </a:solidFill>
                <a:latin typeface="Cambria"/>
                <a:cs typeface="Cambria"/>
              </a:rPr>
              <a:t>CC</a:t>
            </a:r>
            <a:r>
              <a:rPr sz="2400" spc="30" dirty="0">
                <a:solidFill>
                  <a:srgbClr val="86A7C4"/>
                </a:solidFill>
                <a:latin typeface="Cambria"/>
                <a:cs typeface="Cambria"/>
              </a:rPr>
              <a:t> </a:t>
            </a:r>
            <a:r>
              <a:rPr sz="2400" spc="-215" dirty="0">
                <a:solidFill>
                  <a:srgbClr val="86A7C4"/>
                </a:solidFill>
                <a:latin typeface="Cambria"/>
                <a:cs typeface="Cambria"/>
              </a:rPr>
              <a:t>6</a:t>
            </a:r>
            <a:r>
              <a:rPr sz="2400" spc="-160" dirty="0">
                <a:solidFill>
                  <a:srgbClr val="86A7C4"/>
                </a:solidFill>
                <a:latin typeface="Cambria"/>
                <a:cs typeface="Cambria"/>
              </a:rPr>
              <a:t>8</a:t>
            </a:r>
            <a:endParaRPr sz="2400" dirty="0">
              <a:solidFill>
                <a:srgbClr val="86A7C4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384953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959" y="487660"/>
            <a:ext cx="17297399" cy="59912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6959" y="6484327"/>
            <a:ext cx="13868400" cy="3337452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8620"/>
              </a:lnSpc>
              <a:spcBef>
                <a:spcPts val="225"/>
              </a:spcBef>
            </a:pPr>
            <a:r>
              <a:rPr lang="en-US" b="1" dirty="0">
                <a:solidFill>
                  <a:srgbClr val="1D384F"/>
                </a:solidFill>
              </a:rPr>
              <a:t>Key Rules </a:t>
            </a:r>
            <a:r>
              <a:rPr lang="en-US" dirty="0">
                <a:solidFill>
                  <a:srgbClr val="1D384F"/>
                </a:solidFill>
              </a:rPr>
              <a:t/>
            </a:r>
            <a:br>
              <a:rPr lang="en-US" dirty="0">
                <a:solidFill>
                  <a:srgbClr val="1D384F"/>
                </a:solidFill>
              </a:rPr>
            </a:br>
            <a:r>
              <a:rPr lang="en-US" dirty="0">
                <a:solidFill>
                  <a:srgbClr val="1D384F"/>
                </a:solidFill>
              </a:rPr>
              <a:t>of Professional Conduct and </a:t>
            </a:r>
            <a:br>
              <a:rPr lang="en-US" dirty="0">
                <a:solidFill>
                  <a:srgbClr val="1D384F"/>
                </a:solidFill>
              </a:rPr>
            </a:br>
            <a:r>
              <a:rPr lang="en-US" dirty="0">
                <a:solidFill>
                  <a:srgbClr val="1D384F"/>
                </a:solidFill>
              </a:rPr>
              <a:t>Ethical Duties</a:t>
            </a:r>
            <a:endParaRPr sz="7200" dirty="0">
              <a:solidFill>
                <a:srgbClr val="1D384F"/>
              </a:solidFill>
            </a:endParaRP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1BFDAA60-EE5B-4780-B29C-815ADB25564C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21000" y="9334500"/>
            <a:ext cx="2490537" cy="785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78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</TotalTime>
  <Words>1115</Words>
  <Application>Microsoft Office PowerPoint</Application>
  <PresentationFormat>Custom</PresentationFormat>
  <Paragraphs>162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</vt:lpstr>
      <vt:lpstr>Times New Roman</vt:lpstr>
      <vt:lpstr>Office Theme</vt:lpstr>
      <vt:lpstr>1_Office Theme</vt:lpstr>
      <vt:lpstr>PowerPoint Presentation</vt:lpstr>
      <vt:lpstr>Today’s Session</vt:lpstr>
      <vt:lpstr>PowerPoint Presentation</vt:lpstr>
      <vt:lpstr>Mandatory obligations  under the law</vt:lpstr>
      <vt:lpstr>Corporations, partnerships, trusts, etc. are independent of the individual people who carry out their actions; </vt:lpstr>
      <vt:lpstr>Ownership (shareholder), </vt:lpstr>
      <vt:lpstr>Corporate Governance  Legal Principles (cont’d)</vt:lpstr>
      <vt:lpstr>Corporate Governance  Legal Principles (cont’d)</vt:lpstr>
      <vt:lpstr>Key Rules  of Professional Conduct and  Ethical Duties</vt:lpstr>
      <vt:lpstr>PowerPoint Presentation</vt:lpstr>
      <vt:lpstr>Case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Avoiding and Resolving Conflicts</vt:lpstr>
      <vt:lpstr>PowerPoint Presentation</vt:lpstr>
      <vt:lpstr>What preventative measures are available?</vt:lpstr>
      <vt:lpstr>ads are charged with managing or overseeing  the management of the business and affairs of the  corporation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Белый Приглушенный Синий Простой Корпоративный Засечки Презентация, копия</dc:title>
  <dc:creator>Shoni Guzik</dc:creator>
  <cp:keywords>DAFK_uNaNVo,BADljydVTsc</cp:keywords>
  <cp:lastModifiedBy>oleksandra.guzik@gmail.com</cp:lastModifiedBy>
  <cp:revision>48</cp:revision>
  <dcterms:created xsi:type="dcterms:W3CDTF">2022-09-08T12:36:21Z</dcterms:created>
  <dcterms:modified xsi:type="dcterms:W3CDTF">2022-10-05T18:16:31Z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2022-09-08T00:00:00Z</vt:filetime>
  </property>
  <property fmtid="{D5CDD505-2E9C-101B-9397-08002B2CF9AE}" pid="3" name="Creator">
    <vt:lpwstr>Canva</vt:lpwstr>
  </property>
  <property fmtid="{D5CDD505-2E9C-101B-9397-08002B2CF9AE}" pid="4" name="LastSaved">
    <vt:filetime>2022-09-08T00:00:00Z</vt:filetime>
  </property>
</Properties>
</file>