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21"/>
  </p:notesMasterIdLst>
  <p:sldIdLst>
    <p:sldId id="306" r:id="rId6"/>
    <p:sldId id="289" r:id="rId7"/>
    <p:sldId id="350" r:id="rId8"/>
    <p:sldId id="338" r:id="rId9"/>
    <p:sldId id="347" r:id="rId10"/>
    <p:sldId id="325" r:id="rId11"/>
    <p:sldId id="303" r:id="rId12"/>
    <p:sldId id="331" r:id="rId13"/>
    <p:sldId id="301" r:id="rId14"/>
    <p:sldId id="328" r:id="rId15"/>
    <p:sldId id="351" r:id="rId16"/>
    <p:sldId id="335" r:id="rId17"/>
    <p:sldId id="356" r:id="rId18"/>
    <p:sldId id="355" r:id="rId19"/>
    <p:sldId id="278"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etitia Walbert" initials="LW" lastIdx="12" clrIdx="0">
    <p:extLst>
      <p:ext uri="{19B8F6BF-5375-455C-9EA6-DF929625EA0E}">
        <p15:presenceInfo xmlns:p15="http://schemas.microsoft.com/office/powerpoint/2012/main" userId="S-1-5-21-10374341-756505338-926223558-1249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58115" autoAdjust="0"/>
  </p:normalViewPr>
  <p:slideViewPr>
    <p:cSldViewPr snapToGrid="0">
      <p:cViewPr varScale="1">
        <p:scale>
          <a:sx n="40" d="100"/>
          <a:sy n="40" d="100"/>
        </p:scale>
        <p:origin x="15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38206-8F72-4A17-A4B5-27C84D56D9CA}" type="datetimeFigureOut">
              <a:rPr lang="en-CA" smtClean="0"/>
              <a:t>2022-10-18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B1E3-A2BF-4FD2-B5CA-01A3F03BE2E4}" type="slidenum">
              <a:rPr lang="en-CA" smtClean="0"/>
              <a:t>‹#›</a:t>
            </a:fld>
            <a:endParaRPr lang="en-CA"/>
          </a:p>
        </p:txBody>
      </p:sp>
    </p:spTree>
    <p:extLst>
      <p:ext uri="{BB962C8B-B14F-4D97-AF65-F5344CB8AC3E}">
        <p14:creationId xmlns:p14="http://schemas.microsoft.com/office/powerpoint/2010/main" val="284164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ada.ca/en/canadian-heritage/services/how-rights-protected/guide-canadian-charter-rights-freedom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
            </a:pPr>
            <a:r>
              <a:rPr lang="en-CA" sz="1200" dirty="0">
                <a:solidFill>
                  <a:schemeClr val="tx2"/>
                </a:solidFill>
                <a:latin typeface="Times New Roman" panose="02020603050405020304" pitchFamily="18" charset="0"/>
                <a:cs typeface="Times New Roman" panose="02020603050405020304" pitchFamily="18" charset="0"/>
              </a:rPr>
              <a:t>The objective is for you to be inclusive when interacting with people by using gender neutral language when appropriate </a:t>
            </a:r>
          </a:p>
          <a:p>
            <a:pPr>
              <a:lnSpc>
                <a:spcPct val="150000"/>
              </a:lnSpc>
              <a:buFont typeface="Wingdings" panose="05000000000000000000" pitchFamily="2" charset="2"/>
              <a:buChar char="§"/>
            </a:pPr>
            <a:r>
              <a:rPr lang="en-CA" sz="1200" kern="1200" dirty="0">
                <a:solidFill>
                  <a:schemeClr val="tx1"/>
                </a:solidFill>
                <a:effectLst/>
                <a:latin typeface="Times New Roman" panose="02020603050405020304" pitchFamily="18" charset="0"/>
                <a:ea typeface="+mn-ea"/>
                <a:cs typeface="Times New Roman" panose="02020603050405020304" pitchFamily="18" charset="0"/>
              </a:rPr>
              <a:t>We intend to cover material that should allow you to</a:t>
            </a:r>
            <a:r>
              <a:rPr lang="en-CA" sz="1200" baseline="0" dirty="0">
                <a:solidFill>
                  <a:schemeClr val="tx1"/>
                </a:solidFill>
                <a:latin typeface="Times New Roman" panose="02020603050405020304" pitchFamily="18" charset="0"/>
                <a:cs typeface="Times New Roman" panose="02020603050405020304" pitchFamily="18" charset="0"/>
              </a:rPr>
              <a:t> better u</a:t>
            </a:r>
            <a:r>
              <a:rPr lang="en-CA" sz="1200" dirty="0">
                <a:solidFill>
                  <a:schemeClr val="tx2"/>
                </a:solidFill>
                <a:latin typeface="Times New Roman" panose="02020603050405020304" pitchFamily="18" charset="0"/>
                <a:cs typeface="Times New Roman" panose="02020603050405020304" pitchFamily="18" charset="0"/>
              </a:rPr>
              <a:t>nderstand gender identity, and the importance gender neutral language,</a:t>
            </a:r>
            <a:r>
              <a:rPr lang="en-CA" sz="1200" baseline="0" dirty="0">
                <a:solidFill>
                  <a:schemeClr val="tx2"/>
                </a:solidFill>
                <a:latin typeface="Times New Roman" panose="02020603050405020304" pitchFamily="18" charset="0"/>
                <a:cs typeface="Times New Roman" panose="02020603050405020304" pitchFamily="18" charset="0"/>
              </a:rPr>
              <a:t> </a:t>
            </a:r>
            <a:endParaRPr lang="en-CA" sz="1200" baseline="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17EB1E3-A2BF-4FD2-B5CA-01A3F03BE2E4}" type="slidenum">
              <a:rPr lang="en-CA" smtClean="0"/>
              <a:t>2</a:t>
            </a:fld>
            <a:endParaRPr lang="en-CA"/>
          </a:p>
        </p:txBody>
      </p:sp>
    </p:spTree>
    <p:extLst>
      <p:ext uri="{BB962C8B-B14F-4D97-AF65-F5344CB8AC3E}">
        <p14:creationId xmlns:p14="http://schemas.microsoft.com/office/powerpoint/2010/main" val="52935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Ask yourself about unconscious assumptions you may have made about a client “Are you making assumptions about gender based on the person’s name or tone of voice? Are you speculating that gender based</a:t>
            </a:r>
            <a:r>
              <a:rPr lang="en-CA" baseline="0" dirty="0"/>
              <a:t> on the person’s name</a:t>
            </a:r>
            <a:r>
              <a:rPr lang="en-CA" dirty="0"/>
              <a:t> or tone of voice?” </a:t>
            </a:r>
            <a:r>
              <a:rPr lang="en-CA" sz="1800" dirty="0">
                <a:solidFill>
                  <a:schemeClr val="tx2"/>
                </a:solidFill>
                <a:latin typeface="Lato Regular"/>
              </a:rPr>
              <a:t>Rather</a:t>
            </a:r>
            <a:r>
              <a:rPr lang="en-CA" sz="1800" baseline="0" dirty="0">
                <a:solidFill>
                  <a:schemeClr val="tx2"/>
                </a:solidFill>
                <a:latin typeface="Lato Regular"/>
              </a:rPr>
              <a:t> than make assumptions</a:t>
            </a:r>
            <a:r>
              <a:rPr lang="en-CA" sz="1800" dirty="0">
                <a:solidFill>
                  <a:schemeClr val="tx2"/>
                </a:solidFill>
                <a:latin typeface="Lato Regular"/>
              </a:rPr>
              <a:t>, ask the client about</a:t>
            </a:r>
            <a:r>
              <a:rPr lang="en-CA" sz="1800" baseline="0" dirty="0">
                <a:solidFill>
                  <a:schemeClr val="tx2"/>
                </a:solidFill>
                <a:latin typeface="Lato Regular"/>
              </a:rPr>
              <a:t> their gender identification.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solidFill>
                <a:schemeClr val="tx2"/>
              </a:solidFill>
              <a:latin typeface="Lato Regular"/>
            </a:endParaRPr>
          </a:p>
          <a:p>
            <a:pPr marL="171450" lvl="0" indent="-171450">
              <a:buFont typeface="Arial" panose="020B0604020202020204" pitchFamily="34" charset="0"/>
              <a:buChar char="•"/>
            </a:pPr>
            <a:r>
              <a:rPr lang="en-CA" dirty="0"/>
              <a:t>Rework anything that ignores diversity or might in order to establish rapport</a:t>
            </a:r>
            <a:r>
              <a:rPr lang="en-CA" baseline="0" dirty="0"/>
              <a:t> with the client</a:t>
            </a:r>
            <a:r>
              <a:rPr lang="en-CA" dirty="0"/>
              <a:t>s. Be sensitive to differences. </a:t>
            </a:r>
            <a:r>
              <a:rPr lang="en-CA" sz="1200" dirty="0">
                <a:solidFill>
                  <a:schemeClr val="tx2"/>
                </a:solidFill>
                <a:latin typeface="Lato Regular"/>
              </a:rPr>
              <a:t>Avoid using Miss/Mrs./Mr. unless the client expressly indicates that they wish otherwise.</a:t>
            </a:r>
            <a:r>
              <a:rPr lang="en-CA" dirty="0"/>
              <a:t> </a:t>
            </a:r>
          </a:p>
        </p:txBody>
      </p:sp>
      <p:sp>
        <p:nvSpPr>
          <p:cNvPr id="4" name="Slide Number Placeholder 3"/>
          <p:cNvSpPr>
            <a:spLocks noGrp="1"/>
          </p:cNvSpPr>
          <p:nvPr>
            <p:ph type="sldNum" sz="quarter" idx="10"/>
          </p:nvPr>
        </p:nvSpPr>
        <p:spPr/>
        <p:txBody>
          <a:bodyPr/>
          <a:lstStyle/>
          <a:p>
            <a:fld id="{E17EB1E3-A2BF-4FD2-B5CA-01A3F03BE2E4}" type="slidenum">
              <a:rPr lang="en-CA" smtClean="0"/>
              <a:t>12</a:t>
            </a:fld>
            <a:endParaRPr lang="en-CA"/>
          </a:p>
        </p:txBody>
      </p:sp>
    </p:spTree>
    <p:extLst>
      <p:ext uri="{BB962C8B-B14F-4D97-AF65-F5344CB8AC3E}">
        <p14:creationId xmlns:p14="http://schemas.microsoft.com/office/powerpoint/2010/main" val="319110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42F2E"/>
                </a:solidFill>
                <a:effectLst/>
                <a:latin typeface="Akkurat Pro Regular"/>
              </a:rPr>
              <a:t>There are almost just as many flags as identities. </a:t>
            </a:r>
            <a:endParaRPr lang="en-US" dirty="0"/>
          </a:p>
        </p:txBody>
      </p:sp>
      <p:sp>
        <p:nvSpPr>
          <p:cNvPr id="4" name="Slide Number Placeholder 3"/>
          <p:cNvSpPr>
            <a:spLocks noGrp="1"/>
          </p:cNvSpPr>
          <p:nvPr>
            <p:ph type="sldNum" sz="quarter" idx="5"/>
          </p:nvPr>
        </p:nvSpPr>
        <p:spPr/>
        <p:txBody>
          <a:bodyPr/>
          <a:lstStyle/>
          <a:p>
            <a:fld id="{E17EB1E3-A2BF-4FD2-B5CA-01A3F03BE2E4}" type="slidenum">
              <a:rPr lang="en-CA" smtClean="0"/>
              <a:t>13</a:t>
            </a:fld>
            <a:endParaRPr lang="en-CA"/>
          </a:p>
        </p:txBody>
      </p:sp>
    </p:spTree>
    <p:extLst>
      <p:ext uri="{BB962C8B-B14F-4D97-AF65-F5344CB8AC3E}">
        <p14:creationId xmlns:p14="http://schemas.microsoft.com/office/powerpoint/2010/main" val="11435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342F2E"/>
                </a:solidFill>
                <a:effectLst/>
                <a:latin typeface="Akkurat Pro Regular"/>
              </a:rPr>
              <a:t>Here are three important ones:</a:t>
            </a:r>
          </a:p>
          <a:p>
            <a:pPr algn="l">
              <a:buFont typeface="Arial" panose="020B0604020202020204" pitchFamily="34" charset="0"/>
              <a:buChar char="•"/>
            </a:pPr>
            <a:r>
              <a:rPr lang="en-US" b="0" i="0" dirty="0">
                <a:solidFill>
                  <a:srgbClr val="342F2E"/>
                </a:solidFill>
                <a:effectLst/>
                <a:latin typeface="Akkurat Pro Regular"/>
              </a:rPr>
              <a:t>Original Multi-</a:t>
            </a:r>
            <a:r>
              <a:rPr lang="en-US" b="0" i="0" dirty="0" err="1">
                <a:solidFill>
                  <a:srgbClr val="342F2E"/>
                </a:solidFill>
                <a:effectLst/>
                <a:latin typeface="Akkurat Pro Regular"/>
              </a:rPr>
              <a:t>Coloured</a:t>
            </a:r>
            <a:r>
              <a:rPr lang="en-US" b="0" i="0" dirty="0">
                <a:solidFill>
                  <a:srgbClr val="342F2E"/>
                </a:solidFill>
                <a:effectLst/>
                <a:latin typeface="Akkurat Pro Regular"/>
              </a:rPr>
              <a:t> Rainbow Flag was designed in 1978.</a:t>
            </a:r>
          </a:p>
          <a:p>
            <a:pPr algn="l">
              <a:buFont typeface="Arial" panose="020B0604020202020204" pitchFamily="34" charset="0"/>
              <a:buChar char="•"/>
            </a:pPr>
            <a:r>
              <a:rPr lang="en-US" b="0" i="0" dirty="0">
                <a:solidFill>
                  <a:srgbClr val="342F2E"/>
                </a:solidFill>
                <a:effectLst/>
                <a:latin typeface="Akkurat Pro Regular"/>
              </a:rPr>
              <a:t>Transgender Pride Flag (white, pink, and light blue stripes) designed by transgender </a:t>
            </a:r>
            <a:r>
              <a:rPr lang="en-US" b="0" i="0" dirty="0" smtClean="0">
                <a:solidFill>
                  <a:srgbClr val="342F2E"/>
                </a:solidFill>
                <a:effectLst/>
                <a:latin typeface="Akkurat Pro Regular"/>
              </a:rPr>
              <a:t>activist</a:t>
            </a:r>
            <a:r>
              <a:rPr lang="en-US" b="0" i="0" dirty="0">
                <a:solidFill>
                  <a:srgbClr val="342F2E"/>
                </a:solidFill>
                <a:effectLst/>
                <a:latin typeface="Akkurat Pro Regular"/>
              </a:rPr>
              <a:t> in 1999</a:t>
            </a:r>
          </a:p>
          <a:p>
            <a:pPr algn="l">
              <a:buFont typeface="Arial" panose="020B0604020202020204" pitchFamily="34" charset="0"/>
              <a:buChar char="•"/>
            </a:pPr>
            <a:r>
              <a:rPr lang="en-US" b="0" i="0" baseline="0" dirty="0" smtClean="0">
                <a:solidFill>
                  <a:srgbClr val="342F2E"/>
                </a:solidFill>
                <a:effectLst/>
                <a:latin typeface="Akkurat Pro Regular"/>
              </a:rPr>
              <a:t> T</a:t>
            </a:r>
            <a:r>
              <a:rPr lang="en-US" b="0" i="0" dirty="0" smtClean="0">
                <a:solidFill>
                  <a:srgbClr val="342F2E"/>
                </a:solidFill>
                <a:effectLst/>
                <a:latin typeface="Akkurat Pro Regular"/>
              </a:rPr>
              <a:t>he </a:t>
            </a:r>
            <a:r>
              <a:rPr lang="en-US" b="0" i="0" dirty="0">
                <a:solidFill>
                  <a:srgbClr val="342F2E"/>
                </a:solidFill>
                <a:effectLst/>
                <a:latin typeface="Akkurat Pro Regular"/>
              </a:rPr>
              <a:t>Progress Pride Flag </a:t>
            </a:r>
            <a:r>
              <a:rPr lang="en-US" b="0" i="0" dirty="0" smtClean="0">
                <a:solidFill>
                  <a:srgbClr val="342F2E"/>
                </a:solidFill>
                <a:effectLst/>
                <a:latin typeface="Akkurat Pro Regular"/>
              </a:rPr>
              <a:t>incorporates both the original</a:t>
            </a:r>
            <a:r>
              <a:rPr lang="en-US" b="0" i="0" baseline="0" dirty="0" smtClean="0">
                <a:solidFill>
                  <a:srgbClr val="342F2E"/>
                </a:solidFill>
                <a:effectLst/>
                <a:latin typeface="Akkurat Pro Regular"/>
              </a:rPr>
              <a:t> Pride Flag and the Transgender Pride Flag and was done </a:t>
            </a:r>
            <a:r>
              <a:rPr lang="en-US" b="0" i="0" dirty="0" smtClean="0">
                <a:solidFill>
                  <a:srgbClr val="342F2E"/>
                </a:solidFill>
                <a:effectLst/>
                <a:latin typeface="Akkurat Pro Regular"/>
              </a:rPr>
              <a:t>in </a:t>
            </a:r>
            <a:r>
              <a:rPr lang="en-US" b="0" i="0" dirty="0">
                <a:solidFill>
                  <a:srgbClr val="342F2E"/>
                </a:solidFill>
                <a:effectLst/>
                <a:latin typeface="Akkurat Pro Regular"/>
              </a:rPr>
              <a:t>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smtClean="0">
              <a:solidFill>
                <a:srgbClr val="342F2E"/>
              </a:solidFill>
              <a:effectLst/>
              <a:latin typeface="Akkurat Pro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342F2E"/>
                </a:solidFill>
                <a:effectLst/>
                <a:latin typeface="Akkurat Pro Regular"/>
              </a:rPr>
              <a:t>The </a:t>
            </a:r>
            <a:r>
              <a:rPr lang="en-US" b="0" i="0" dirty="0">
                <a:solidFill>
                  <a:srgbClr val="342F2E"/>
                </a:solidFill>
                <a:effectLst/>
                <a:latin typeface="Akkurat Pro Regular"/>
              </a:rPr>
              <a:t>flag’s black and brown stripes represent marginalized LBGT communities of </a:t>
            </a:r>
            <a:r>
              <a:rPr lang="en-US" b="0" i="0" dirty="0" err="1">
                <a:solidFill>
                  <a:srgbClr val="342F2E"/>
                </a:solidFill>
                <a:effectLst/>
                <a:latin typeface="Akkurat Pro Regular"/>
              </a:rPr>
              <a:t>colour</a:t>
            </a:r>
            <a:r>
              <a:rPr lang="en-US" b="0" i="0" dirty="0">
                <a:solidFill>
                  <a:srgbClr val="342F2E"/>
                </a:solidFill>
                <a:effectLst/>
                <a:latin typeface="Akkurat Pro Regular"/>
              </a:rPr>
              <a:t>, community members lost to HIV/AIDS, and those currently living with AIDS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A145D-6E57-439E-8CC4-63D98C177F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63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7EB1E3-A2BF-4FD2-B5CA-01A3F03BE2E4}" type="slidenum">
              <a:rPr lang="en-CA" smtClean="0"/>
              <a:t>15</a:t>
            </a:fld>
            <a:endParaRPr lang="en-CA"/>
          </a:p>
        </p:txBody>
      </p:sp>
    </p:spTree>
    <p:extLst>
      <p:ext uri="{BB962C8B-B14F-4D97-AF65-F5344CB8AC3E}">
        <p14:creationId xmlns:p14="http://schemas.microsoft.com/office/powerpoint/2010/main" val="428236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2000" dirty="0">
              <a:solidFill>
                <a:schemeClr val="bg2">
                  <a:lumMod val="50000"/>
                </a:schemeClr>
              </a:solidFill>
              <a:latin typeface="Lato Regular"/>
            </a:endParaRPr>
          </a:p>
          <a:p>
            <a:r>
              <a:rPr lang="en-CA" sz="1200" kern="1200" dirty="0">
                <a:solidFill>
                  <a:schemeClr val="tx1"/>
                </a:solidFill>
                <a:effectLst/>
                <a:latin typeface="+mn-lt"/>
                <a:ea typeface="+mn-ea"/>
                <a:cs typeface="+mn-cs"/>
              </a:rPr>
              <a:t>&gt;  </a:t>
            </a:r>
            <a:r>
              <a:rPr lang="en-CA" sz="1100" kern="1200" dirty="0">
                <a:solidFill>
                  <a:schemeClr val="tx1"/>
                </a:solidFill>
                <a:effectLst/>
                <a:latin typeface="+mn-lt"/>
                <a:ea typeface="+mn-ea"/>
                <a:cs typeface="+mn-cs"/>
              </a:rPr>
              <a:t>Gender Identity: </a:t>
            </a:r>
            <a:r>
              <a:rPr lang="en-CA" sz="1100" dirty="0">
                <a:solidFill>
                  <a:schemeClr val="tx2"/>
                </a:solidFill>
                <a:latin typeface="Lato Regular"/>
              </a:rPr>
              <a:t>Gender identity is an internal and individual experience of yourself that can include being a man or woman, both, neither or something else on the gender spectrum. </a:t>
            </a:r>
          </a:p>
          <a:p>
            <a:endParaRPr lang="en-CA" sz="1100" dirty="0">
              <a:solidFill>
                <a:schemeClr val="tx2"/>
              </a:solidFill>
              <a:latin typeface="Lato Regular"/>
            </a:endParaRPr>
          </a:p>
          <a:p>
            <a:r>
              <a:rPr lang="en-CA" sz="1100" dirty="0">
                <a:solidFill>
                  <a:schemeClr val="tx2"/>
                </a:solidFill>
                <a:latin typeface="Lato Regular"/>
              </a:rPr>
              <a:t>Your gender identity might be the same as the one you were assigned at birth or it might be different.</a:t>
            </a:r>
          </a:p>
          <a:p>
            <a:endParaRPr lang="en-CA" sz="1100" dirty="0">
              <a:solidFill>
                <a:schemeClr val="tx2"/>
              </a:solidFill>
              <a:latin typeface="Lato Regular"/>
            </a:endParaRPr>
          </a:p>
          <a:p>
            <a:r>
              <a:rPr lang="en-CA" sz="1100" dirty="0">
                <a:solidFill>
                  <a:schemeClr val="tx2"/>
                </a:solidFill>
                <a:latin typeface="Lato Regular"/>
              </a:rPr>
              <a:t>Gender identity is not the same as sexual orientation. Sexual orientation is about who you are attracted to. </a:t>
            </a:r>
            <a:endParaRPr lang="en-CA" sz="1100" kern="1200" dirty="0">
              <a:solidFill>
                <a:schemeClr val="tx1"/>
              </a:solidFill>
              <a:effectLst/>
              <a:latin typeface="+mn-lt"/>
              <a:ea typeface="+mn-ea"/>
              <a:cs typeface="+mn-cs"/>
            </a:endParaRPr>
          </a:p>
          <a:p>
            <a:r>
              <a:rPr lang="en-CA" sz="1100" kern="1200" dirty="0">
                <a:solidFill>
                  <a:schemeClr val="tx1"/>
                </a:solidFill>
                <a:effectLst/>
                <a:latin typeface="+mn-lt"/>
                <a:ea typeface="+mn-ea"/>
                <a:cs typeface="+mn-cs"/>
              </a:rPr>
              <a:t> </a:t>
            </a:r>
          </a:p>
          <a:p>
            <a:r>
              <a:rPr lang="en-CA" sz="1100" kern="1200" dirty="0">
                <a:solidFill>
                  <a:schemeClr val="tx1"/>
                </a:solidFill>
                <a:effectLst/>
                <a:latin typeface="+mn-lt"/>
                <a:ea typeface="+mn-ea"/>
                <a:cs typeface="+mn-cs"/>
              </a:rPr>
              <a:t>&gt;  Gender Expression: This is how one engages with conventions and stereotypes associated with a specific gender to present their gender externally daily based on social conventions, which varies according to the time and place a social group lives in.</a:t>
            </a:r>
          </a:p>
          <a:p>
            <a:r>
              <a:rPr lang="en-CA" sz="1100" kern="1200" dirty="0">
                <a:solidFill>
                  <a:schemeClr val="tx1"/>
                </a:solidFill>
                <a:effectLst/>
                <a:latin typeface="+mn-lt"/>
                <a:ea typeface="+mn-ea"/>
                <a:cs typeface="+mn-cs"/>
              </a:rPr>
              <a:t> </a:t>
            </a:r>
          </a:p>
          <a:p>
            <a:r>
              <a:rPr lang="en-CA" sz="1100" kern="1200" dirty="0">
                <a:solidFill>
                  <a:schemeClr val="tx1"/>
                </a:solidFill>
                <a:effectLst/>
                <a:latin typeface="+mn-lt"/>
                <a:ea typeface="+mn-ea"/>
                <a:cs typeface="+mn-cs"/>
              </a:rPr>
              <a:t>&gt;  Sexual orientation: A personal characteristic that encompasses emotional, romantic, or sexual feelings toward another person. It’s important to note that sexual orientation means the attraction felt for another and not sexual behaviour or someone’s sexual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solidFill>
                <a:effectLst/>
                <a:latin typeface="+mn-lt"/>
                <a:ea typeface="+mn-ea"/>
                <a:cs typeface="+mn-cs"/>
              </a:rPr>
              <a:t>Sex Assigned at Birth: A label attached to human beings when they are born and based generally upon genitalia or other physical characteristics.</a:t>
            </a:r>
          </a:p>
          <a:p>
            <a:endParaRPr lang="en-CA" sz="1100" kern="1200" dirty="0">
              <a:solidFill>
                <a:schemeClr val="tx1"/>
              </a:solidFill>
              <a:effectLst/>
              <a:latin typeface="+mn-lt"/>
              <a:ea typeface="+mn-ea"/>
              <a:cs typeface="+mn-cs"/>
            </a:endParaRPr>
          </a:p>
          <a:p>
            <a:r>
              <a:rPr lang="en-CA" sz="1100" kern="1200" dirty="0">
                <a:solidFill>
                  <a:schemeClr val="tx1"/>
                </a:solidFill>
                <a:effectLst/>
                <a:latin typeface="+mn-lt"/>
                <a:ea typeface="+mn-ea"/>
                <a:cs typeface="+mn-cs"/>
              </a:rPr>
              <a:t>Please note that “Sexual Preference” is no longer an accepted term because it implies a conscious choice. By using the term, sexual orientation, it reinforces who the person is and their personality trait.</a:t>
            </a:r>
          </a:p>
          <a:p>
            <a:r>
              <a:rPr lang="en-CA" sz="1100" kern="1200" dirty="0">
                <a:solidFill>
                  <a:schemeClr val="tx1"/>
                </a:solidFill>
                <a:effectLst/>
                <a:latin typeface="+mn-lt"/>
                <a:ea typeface="+mn-ea"/>
                <a:cs typeface="+mn-cs"/>
              </a:rPr>
              <a:t> </a:t>
            </a:r>
          </a:p>
          <a:p>
            <a:endParaRPr lang="en-CA" sz="1100" dirty="0"/>
          </a:p>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EB1E3-A2BF-4FD2-B5CA-01A3F03BE2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85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a:latin typeface="Lato Light"/>
              </a:rPr>
              <a:t>TRANSGENDER</a:t>
            </a:r>
          </a:p>
          <a:p>
            <a:pPr marL="171450" indent="-171450">
              <a:buFont typeface="Arial" panose="020B0604020202020204" pitchFamily="34" charset="0"/>
              <a:buChar char="•"/>
            </a:pPr>
            <a:r>
              <a:rPr lang="en-CA" sz="1200" dirty="0">
                <a:solidFill>
                  <a:schemeClr val="tx2"/>
                </a:solidFill>
                <a:latin typeface="Lato Regular"/>
              </a:rPr>
              <a:t>Refers to a person whose gender identity differs from the one associated with their birth-assigned sex. </a:t>
            </a:r>
          </a:p>
          <a:p>
            <a:r>
              <a:rPr lang="en-CA" sz="1200" b="1" dirty="0">
                <a:solidFill>
                  <a:schemeClr val="tx2"/>
                </a:solidFill>
                <a:latin typeface="Lato Regular"/>
              </a:rPr>
              <a:t>Note: </a:t>
            </a:r>
          </a:p>
          <a:p>
            <a:pPr marL="171450" indent="-171450">
              <a:buFont typeface="Arial" panose="020B0604020202020204" pitchFamily="34" charset="0"/>
              <a:buChar char="•"/>
            </a:pPr>
            <a:r>
              <a:rPr lang="en-CA" sz="1200" dirty="0">
                <a:solidFill>
                  <a:schemeClr val="tx2"/>
                </a:solidFill>
                <a:latin typeface="Lato Regular"/>
              </a:rPr>
              <a:t>The term "trans*" includes all transgender, non-binary, and gender non-conforming identities, while "trans" (without the asterisk) is used to describe trans men and trans women.</a:t>
            </a:r>
          </a:p>
          <a:p>
            <a:pPr marL="171450" indent="-171450">
              <a:buFont typeface="Arial" panose="020B0604020202020204" pitchFamily="34" charset="0"/>
              <a:buChar char="•"/>
            </a:pPr>
            <a:r>
              <a:rPr lang="en-CA" sz="1200" dirty="0">
                <a:solidFill>
                  <a:schemeClr val="tx2"/>
                </a:solidFill>
                <a:latin typeface="Lato Regular"/>
              </a:rPr>
              <a:t>The terms "transgender" as a noun and "transgendered" are to be avoided.</a:t>
            </a:r>
          </a:p>
          <a:p>
            <a:r>
              <a:rPr lang="en-CA" sz="1200" dirty="0">
                <a:solidFill>
                  <a:schemeClr val="tx2"/>
                </a:solidFill>
                <a:latin typeface="Lato Regular"/>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a:latin typeface="Lato Light"/>
              </a:rPr>
              <a:t>TRANSSEXUAL</a:t>
            </a:r>
          </a:p>
          <a:p>
            <a:pPr marL="171450" indent="-171450">
              <a:buFont typeface="Arial" panose="020B0604020202020204" pitchFamily="34" charset="0"/>
              <a:buChar char="•"/>
            </a:pPr>
            <a:r>
              <a:rPr lang="en-CA" sz="1200" dirty="0">
                <a:solidFill>
                  <a:schemeClr val="tx2"/>
                </a:solidFill>
                <a:latin typeface="Lato Regular"/>
              </a:rPr>
              <a:t>A person who has a desire or has had treatment to make their physical appearance more consistent with their gender identity. </a:t>
            </a:r>
          </a:p>
          <a:p>
            <a:endParaRPr lang="en-CA" sz="1200" dirty="0">
              <a:solidFill>
                <a:schemeClr val="tx2"/>
              </a:solidFill>
              <a:latin typeface="Lato Regular"/>
            </a:endParaRPr>
          </a:p>
          <a:p>
            <a:r>
              <a:rPr lang="en-CA" sz="1200" b="1" dirty="0">
                <a:solidFill>
                  <a:schemeClr val="tx2"/>
                </a:solidFill>
                <a:latin typeface="Lato Regular"/>
              </a:rPr>
              <a:t>NON-BINARY</a:t>
            </a:r>
          </a:p>
          <a:p>
            <a:pPr marL="171450" indent="-171450">
              <a:buFont typeface="Arial" panose="020B0604020202020204" pitchFamily="34" charset="0"/>
              <a:buChar char="•"/>
            </a:pPr>
            <a:r>
              <a:rPr lang="en-CA" sz="1200" dirty="0">
                <a:solidFill>
                  <a:schemeClr val="tx2"/>
                </a:solidFill>
                <a:latin typeface="Lato Regular"/>
              </a:rPr>
              <a:t>Refers to a person whose gender identity does not align with the binary concept of gender such as man or woman.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2"/>
                </a:solidFill>
                <a:latin typeface="Lato Regular"/>
              </a:rPr>
              <a:t>People who do not identify within the gender binary of male/man or female/woman often prefer gender neutral pronouns such as they/their or titles such as </a:t>
            </a:r>
            <a:r>
              <a:rPr lang="en-CA" sz="1200" dirty="0" err="1">
                <a:solidFill>
                  <a:schemeClr val="tx2"/>
                </a:solidFill>
                <a:latin typeface="Lato Regular"/>
              </a:rPr>
              <a:t>Mx</a:t>
            </a:r>
            <a:r>
              <a:rPr lang="en-CA" sz="1200" dirty="0">
                <a:solidFill>
                  <a:schemeClr val="tx2"/>
                </a:solidFill>
                <a:latin typeface="Lato Regular"/>
              </a:rPr>
              <a:t>.</a:t>
            </a:r>
          </a:p>
          <a:p>
            <a:pPr defTabSz="242904">
              <a:spcBef>
                <a:spcPts val="638"/>
              </a:spcBef>
              <a:defRPr/>
            </a:pPr>
            <a:r>
              <a:rPr lang="en-CA" sz="1200" b="1" dirty="0">
                <a:solidFill>
                  <a:schemeClr val="tx2"/>
                </a:solidFill>
                <a:latin typeface="Lato Regular"/>
              </a:rPr>
              <a:t>Fact: </a:t>
            </a:r>
          </a:p>
          <a:p>
            <a:pPr marL="171450" indent="-171450" defTabSz="242904">
              <a:spcBef>
                <a:spcPts val="638"/>
              </a:spcBef>
              <a:buFont typeface="Arial" panose="020B0604020202020204" pitchFamily="34" charset="0"/>
              <a:buChar char="•"/>
              <a:defRPr/>
            </a:pPr>
            <a:r>
              <a:rPr lang="en-CA" sz="1200" dirty="0">
                <a:solidFill>
                  <a:schemeClr val="tx2"/>
                </a:solidFill>
                <a:latin typeface="Lato Regular"/>
              </a:rPr>
              <a:t>20% of the trans community have non-binary identities.</a:t>
            </a:r>
            <a:endParaRPr lang="en-CA" sz="1200" b="1" dirty="0">
              <a:solidFill>
                <a:schemeClr val="tx2"/>
              </a:solidFill>
              <a:latin typeface="Lato Regular"/>
            </a:endParaRPr>
          </a:p>
          <a:p>
            <a:endParaRPr lang="en-CA" dirty="0"/>
          </a:p>
        </p:txBody>
      </p:sp>
      <p:sp>
        <p:nvSpPr>
          <p:cNvPr id="4" name="Slide Number Placeholder 3"/>
          <p:cNvSpPr>
            <a:spLocks noGrp="1"/>
          </p:cNvSpPr>
          <p:nvPr>
            <p:ph type="sldNum" sz="quarter" idx="10"/>
          </p:nvPr>
        </p:nvSpPr>
        <p:spPr/>
        <p:txBody>
          <a:bodyPr/>
          <a:lstStyle/>
          <a:p>
            <a:fld id="{E17EB1E3-A2BF-4FD2-B5CA-01A3F03BE2E4}" type="slidenum">
              <a:rPr lang="en-CA" smtClean="0"/>
              <a:t>4</a:t>
            </a:fld>
            <a:endParaRPr lang="en-CA"/>
          </a:p>
        </p:txBody>
      </p:sp>
    </p:spTree>
    <p:extLst>
      <p:ext uri="{BB962C8B-B14F-4D97-AF65-F5344CB8AC3E}">
        <p14:creationId xmlns:p14="http://schemas.microsoft.com/office/powerpoint/2010/main" val="398048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17EB1E3-A2BF-4FD2-B5CA-01A3F03BE2E4}" type="slidenum">
              <a:rPr lang="en-CA" smtClean="0"/>
              <a:t>5</a:t>
            </a:fld>
            <a:endParaRPr lang="en-CA"/>
          </a:p>
        </p:txBody>
      </p:sp>
    </p:spTree>
    <p:extLst>
      <p:ext uri="{BB962C8B-B14F-4D97-AF65-F5344CB8AC3E}">
        <p14:creationId xmlns:p14="http://schemas.microsoft.com/office/powerpoint/2010/main" val="27827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dirty="0">
                <a:solidFill>
                  <a:schemeClr val="bg2">
                    <a:lumMod val="25000"/>
                  </a:schemeClr>
                </a:solidFill>
                <a:latin typeface="Lato Light"/>
              </a:rPr>
              <a:t>Gender-neutral language is language that avoids bias toward a particular sex or social gender.  </a:t>
            </a:r>
            <a:r>
              <a:rPr lang="en-CA" dirty="0"/>
              <a:t>There are a number of ways to avoid using gender-specific language. Many gender-specific terms may be replaced with gender-neutral terms that have the same meaning. </a:t>
            </a:r>
          </a:p>
          <a:p>
            <a:pPr marL="171450" indent="-171450">
              <a:buFont typeface="Arial" panose="020B0604020202020204" pitchFamily="34" charset="0"/>
              <a:buChar char="•"/>
            </a:pP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effectLst/>
              </a:rPr>
              <a:t>Gender-neutral language allows you to speak </a:t>
            </a:r>
            <a:r>
              <a:rPr lang="en-CA" i="1" dirty="0">
                <a:effectLst/>
              </a:rPr>
              <a:t>to</a:t>
            </a:r>
            <a:r>
              <a:rPr lang="en-CA" dirty="0">
                <a:effectLst/>
              </a:rPr>
              <a:t> and </a:t>
            </a:r>
            <a:r>
              <a:rPr lang="en-CA" i="1" dirty="0">
                <a:effectLst/>
              </a:rPr>
              <a:t>about </a:t>
            </a:r>
            <a:r>
              <a:rPr lang="en-CA" dirty="0">
                <a:effectLst/>
              </a:rPr>
              <a:t>individuals without making what might be incorrect assumptions about their gender. Just because someone sounds or appears feminine or masculine doesn’t mean they are a man or a woman, after all—they could be </a:t>
            </a:r>
            <a:r>
              <a:rPr lang="en-CA" dirty="0" err="1">
                <a:effectLst/>
              </a:rPr>
              <a:t>agender</a:t>
            </a:r>
            <a:r>
              <a:rPr lang="en-CA" dirty="0">
                <a:effectLst/>
              </a:rPr>
              <a:t> or non-binary, or simply differ from your expectations of what a man or a woman looks like.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effectLst/>
              </a:rPr>
              <a:t>Using gender-neutral pronouns allows you to include all people when you speak.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effectLst/>
            </a:endParaRPr>
          </a:p>
        </p:txBody>
      </p:sp>
      <p:sp>
        <p:nvSpPr>
          <p:cNvPr id="4" name="Slide Number Placeholder 3"/>
          <p:cNvSpPr>
            <a:spLocks noGrp="1"/>
          </p:cNvSpPr>
          <p:nvPr>
            <p:ph type="sldNum" sz="quarter" idx="10"/>
          </p:nvPr>
        </p:nvSpPr>
        <p:spPr/>
        <p:txBody>
          <a:bodyPr/>
          <a:lstStyle/>
          <a:p>
            <a:fld id="{E17EB1E3-A2BF-4FD2-B5CA-01A3F03BE2E4}" type="slidenum">
              <a:rPr lang="en-CA" smtClean="0"/>
              <a:t>6</a:t>
            </a:fld>
            <a:endParaRPr lang="en-CA"/>
          </a:p>
        </p:txBody>
      </p:sp>
    </p:spTree>
    <p:extLst>
      <p:ext uri="{BB962C8B-B14F-4D97-AF65-F5344CB8AC3E}">
        <p14:creationId xmlns:p14="http://schemas.microsoft.com/office/powerpoint/2010/main" val="284181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2000" dirty="0">
              <a:solidFill>
                <a:schemeClr val="bg2">
                  <a:lumMod val="50000"/>
                </a:schemeClr>
              </a:solidFill>
              <a:latin typeface="Lato Regular"/>
            </a:endParaRPr>
          </a:p>
          <a:p>
            <a:pPr>
              <a:buFont typeface="Wingdings" panose="05000000000000000000" pitchFamily="2" charset="2"/>
              <a:buChar char="§"/>
            </a:pPr>
            <a:r>
              <a:rPr lang="en-CA" sz="2000" dirty="0">
                <a:solidFill>
                  <a:schemeClr val="tx2"/>
                </a:solidFill>
                <a:latin typeface="Lato Regular"/>
              </a:rPr>
              <a:t>Gender neutral language is important when communicating or writing about clients because it is more accurate, respectful and, is consistent with the values of equality recognized in the </a:t>
            </a:r>
            <a:r>
              <a:rPr lang="en-CA" sz="2000" dirty="0">
                <a:solidFill>
                  <a:schemeClr val="tx2"/>
                </a:solidFill>
                <a:latin typeface="Lato Regular"/>
                <a:hlinkClick r:id="rId3"/>
              </a:rPr>
              <a:t>Canadian Charter of Rights and Freedoms. </a:t>
            </a:r>
            <a:endParaRPr lang="en-CA" sz="2000" dirty="0">
              <a:solidFill>
                <a:schemeClr val="tx2"/>
              </a:solidFill>
              <a:latin typeface="Lato Regular"/>
            </a:endParaRPr>
          </a:p>
          <a:p>
            <a:pPr lvl="1">
              <a:buFont typeface="Courier New" panose="02070309020205020404" pitchFamily="49" charset="0"/>
              <a:buChar char="o"/>
            </a:pPr>
            <a:endParaRPr lang="en-CA" sz="2000" dirty="0">
              <a:solidFill>
                <a:schemeClr val="tx2"/>
              </a:solidFill>
              <a:latin typeface="Lato Regular"/>
            </a:endParaRPr>
          </a:p>
          <a:p>
            <a:pPr>
              <a:buFont typeface="Wingdings" panose="05000000000000000000" pitchFamily="2" charset="2"/>
              <a:buChar char="§"/>
            </a:pPr>
            <a:r>
              <a:rPr lang="en-CA" sz="2000" dirty="0">
                <a:solidFill>
                  <a:schemeClr val="tx2"/>
                </a:solidFill>
                <a:latin typeface="Lato Regular"/>
              </a:rPr>
              <a:t>In 1985, the Government of Ontario adopted an official policy of using gender-neutral language in all official publications </a:t>
            </a:r>
          </a:p>
          <a:p>
            <a:pPr>
              <a:buFont typeface="Wingdings" panose="05000000000000000000" pitchFamily="2" charset="2"/>
              <a:buNone/>
            </a:pPr>
            <a:endParaRPr lang="en-CA" sz="2000" dirty="0">
              <a:solidFill>
                <a:schemeClr val="tx2"/>
              </a:solidFill>
              <a:latin typeface="Lato Regular"/>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2000" dirty="0">
                <a:solidFill>
                  <a:schemeClr val="tx2"/>
                </a:solidFill>
                <a:latin typeface="Lato Regular"/>
              </a:rPr>
              <a:t>European Parliament guidelines for gender neutral language states: </a:t>
            </a:r>
            <a:r>
              <a:rPr lang="en-US" sz="2000" dirty="0">
                <a:solidFill>
                  <a:schemeClr val="tx1"/>
                </a:solidFill>
              </a:rPr>
              <a:t>The purpose of gender-neutral language is to avoid word choices which may be interpreted as biased, discriminatory or demeaning by implying that one sex or social gender is the norm.</a:t>
            </a:r>
            <a:endParaRPr lang="en-CA" sz="2000" dirty="0">
              <a:solidFill>
                <a:schemeClr val="tx1"/>
              </a:solidFill>
            </a:endParaRPr>
          </a:p>
          <a:p>
            <a:pPr>
              <a:buFont typeface="Wingdings" panose="05000000000000000000" pitchFamily="2" charset="2"/>
              <a:buChar char="§"/>
            </a:pPr>
            <a:endParaRPr lang="en-CA" sz="2000" dirty="0">
              <a:solidFill>
                <a:schemeClr val="tx2"/>
              </a:solidFill>
              <a:latin typeface="Lato Regular"/>
            </a:endParaRPr>
          </a:p>
          <a:p>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17EB1E3-A2BF-4FD2-B5CA-01A3F03BE2E4}" type="slidenum">
              <a:rPr lang="en-CA" smtClean="0"/>
              <a:t>7</a:t>
            </a:fld>
            <a:endParaRPr lang="en-CA"/>
          </a:p>
        </p:txBody>
      </p:sp>
    </p:spTree>
    <p:extLst>
      <p:ext uri="{BB962C8B-B14F-4D97-AF65-F5344CB8AC3E}">
        <p14:creationId xmlns:p14="http://schemas.microsoft.com/office/powerpoint/2010/main" val="114734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smtClean="0">
                <a:solidFill>
                  <a:srgbClr val="FFFFFF"/>
                </a:solidFill>
                <a:latin typeface="Lato Regular"/>
                <a:ea typeface="Lato Light"/>
                <a:cs typeface="Lato Light"/>
              </a:rPr>
              <a:t>MILEN:</a:t>
            </a:r>
          </a:p>
          <a:p>
            <a:pPr marL="171450" indent="-171450">
              <a:buFont typeface="Arial" panose="020B0604020202020204" pitchFamily="34" charset="0"/>
              <a:buChar char="•"/>
            </a:pPr>
            <a:r>
              <a:rPr lang="en-US" sz="1200" dirty="0" smtClean="0">
                <a:solidFill>
                  <a:srgbClr val="FFFFFF"/>
                </a:solidFill>
                <a:latin typeface="Lato Regular"/>
                <a:ea typeface="Lato Light"/>
                <a:cs typeface="Lato Light"/>
              </a:rPr>
              <a:t>Observe </a:t>
            </a:r>
            <a:r>
              <a:rPr lang="en-US" sz="1200" dirty="0">
                <a:solidFill>
                  <a:srgbClr val="FFFFFF"/>
                </a:solidFill>
                <a:latin typeface="Lato Regular"/>
                <a:ea typeface="Lato Light"/>
                <a:cs typeface="Lato Light"/>
              </a:rPr>
              <a:t>and </a:t>
            </a:r>
            <a:r>
              <a:rPr lang="en-US" sz="1200" b="1" dirty="0">
                <a:solidFill>
                  <a:srgbClr val="FFFFFF"/>
                </a:solidFill>
                <a:latin typeface="Lato Regular"/>
                <a:ea typeface="Lato Light"/>
                <a:cs typeface="Lato Light"/>
              </a:rPr>
              <a:t>listen</a:t>
            </a:r>
            <a:r>
              <a:rPr lang="en-US" sz="1200" dirty="0">
                <a:solidFill>
                  <a:srgbClr val="FFFFFF"/>
                </a:solidFill>
                <a:latin typeface="Lato Regular"/>
                <a:ea typeface="Lato Light"/>
                <a:cs typeface="Lato Light"/>
              </a:rPr>
              <a:t> to the client’s verbal cues (key words</a:t>
            </a:r>
            <a:r>
              <a:rPr lang="en-US" sz="1200" baseline="0" dirty="0">
                <a:solidFill>
                  <a:srgbClr val="FFFFFF"/>
                </a:solidFill>
                <a:latin typeface="Lato Regular"/>
                <a:ea typeface="Lato Light"/>
                <a:cs typeface="Lato Light"/>
              </a:rPr>
              <a:t> and p</a:t>
            </a:r>
            <a:r>
              <a:rPr lang="en-US" sz="1200" dirty="0">
                <a:solidFill>
                  <a:srgbClr val="FFFFFF"/>
                </a:solidFill>
                <a:latin typeface="Lato Regular"/>
                <a:ea typeface="Lato Light"/>
                <a:cs typeface="Lato Light"/>
              </a:rPr>
              <a:t>hrases). Identify one of their key words you heard, and mirror it back to them when it is your turn to speak.</a:t>
            </a:r>
            <a:endParaRPr lang="en-US" sz="1200" dirty="0">
              <a:solidFill>
                <a:srgbClr val="FFFFFF"/>
              </a:solidFill>
              <a:latin typeface="Source Sans Pro"/>
              <a:ea typeface="Lato Light"/>
              <a:cs typeface="Lato Light"/>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aseline="0" dirty="0">
              <a:solidFill>
                <a:schemeClr val="bg2">
                  <a:lumMod val="10000"/>
                </a:schemeClr>
              </a:solidFill>
              <a:latin typeface="Lato Light"/>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bg2">
                    <a:lumMod val="10000"/>
                  </a:schemeClr>
                </a:solidFill>
                <a:latin typeface="Lato Light"/>
              </a:rPr>
              <a:t>If it is necessary for the task at hand, you may try an indirect question, such as, “how would you prefer that I address you?” -  hoping they indicate a title (Mr., Ms., Mrs., etc.) or a </a:t>
            </a:r>
            <a:r>
              <a:rPr lang="en-CA" sz="1200" b="1" dirty="0">
                <a:solidFill>
                  <a:schemeClr val="bg2">
                    <a:lumMod val="10000"/>
                  </a:schemeClr>
                </a:solidFill>
                <a:latin typeface="Lato Light"/>
              </a:rPr>
              <a:t>pronoun</a:t>
            </a:r>
            <a:r>
              <a:rPr lang="en-CA" sz="1200" dirty="0">
                <a:solidFill>
                  <a:schemeClr val="bg2">
                    <a:lumMod val="10000"/>
                  </a:schemeClr>
                </a:solidFill>
                <a:latin typeface="Lato Light"/>
              </a:rPr>
              <a:t> that gives you a cue on which you can act.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solidFill>
                <a:schemeClr val="bg2">
                  <a:lumMod val="10000"/>
                </a:schemeClr>
              </a:solidFill>
              <a:latin typeface="Lato Light"/>
              <a:cs typeface="Lato Light"/>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bg2">
                    <a:lumMod val="10000"/>
                  </a:schemeClr>
                </a:solidFill>
                <a:latin typeface="Lato Light"/>
                <a:cs typeface="Lato Light"/>
              </a:rPr>
              <a:t>Don’t feel like</a:t>
            </a:r>
            <a:r>
              <a:rPr lang="en-CA" sz="1200" baseline="0" dirty="0">
                <a:solidFill>
                  <a:schemeClr val="bg2">
                    <a:lumMod val="10000"/>
                  </a:schemeClr>
                </a:solidFill>
                <a:latin typeface="Lato Light"/>
                <a:cs typeface="Lato Light"/>
              </a:rPr>
              <a:t> you can’t apologize if there is a miscue. You can say  “I am sorry, thanks for letting me know the pronouns you use, or the name you prefer me to use,’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bg2">
                  <a:lumMod val="10000"/>
                </a:schemeClr>
              </a:solidFill>
              <a:latin typeface="Lato Light"/>
              <a:cs typeface="Lato Light"/>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bg1"/>
                </a:solidFill>
                <a:latin typeface="Arial"/>
                <a:cs typeface="Arial"/>
              </a:rPr>
              <a:t>People like it when you use pronouns that they use for themselves.”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effectLst/>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bg2">
                  <a:lumMod val="10000"/>
                </a:schemeClr>
              </a:solidFill>
              <a:latin typeface="Lato Light"/>
              <a:cs typeface="Lato Light"/>
            </a:endParaRPr>
          </a:p>
        </p:txBody>
      </p:sp>
      <p:sp>
        <p:nvSpPr>
          <p:cNvPr id="4" name="Slide Number Placeholder 3"/>
          <p:cNvSpPr>
            <a:spLocks noGrp="1"/>
          </p:cNvSpPr>
          <p:nvPr>
            <p:ph type="sldNum" sz="quarter" idx="10"/>
          </p:nvPr>
        </p:nvSpPr>
        <p:spPr/>
        <p:txBody>
          <a:bodyPr/>
          <a:lstStyle/>
          <a:p>
            <a:fld id="{E17EB1E3-A2BF-4FD2-B5CA-01A3F03BE2E4}" type="slidenum">
              <a:rPr lang="en-CA" smtClean="0"/>
              <a:t>8</a:t>
            </a:fld>
            <a:endParaRPr lang="en-CA"/>
          </a:p>
        </p:txBody>
      </p:sp>
    </p:spTree>
    <p:extLst>
      <p:ext uri="{BB962C8B-B14F-4D97-AF65-F5344CB8AC3E}">
        <p14:creationId xmlns:p14="http://schemas.microsoft.com/office/powerpoint/2010/main" val="316882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solidFill>
                  <a:schemeClr val="bg2">
                    <a:lumMod val="25000"/>
                  </a:schemeClr>
                </a:solidFill>
                <a:latin typeface="Arial" panose="020B0604020202020204" pitchFamily="34" charset="0"/>
                <a:cs typeface="Arial" panose="020B0604020202020204" pitchFamily="34" charset="0"/>
              </a:rPr>
              <a:t>In the English language, neutral terms such as </a:t>
            </a:r>
            <a:r>
              <a:rPr lang="en-CA" sz="1200" i="1" dirty="0">
                <a:solidFill>
                  <a:schemeClr val="bg2">
                    <a:lumMod val="25000"/>
                  </a:schemeClr>
                </a:solidFill>
                <a:latin typeface="Arial" panose="020B0604020202020204" pitchFamily="34" charset="0"/>
                <a:cs typeface="Arial" panose="020B0604020202020204" pitchFamily="34" charset="0"/>
              </a:rPr>
              <a:t>they, them, themselves, their </a:t>
            </a:r>
            <a:r>
              <a:rPr lang="en-CA" sz="1200" dirty="0">
                <a:solidFill>
                  <a:schemeClr val="bg2">
                    <a:lumMod val="25000"/>
                  </a:schemeClr>
                </a:solidFill>
                <a:latin typeface="Arial" panose="020B0604020202020204" pitchFamily="34" charset="0"/>
                <a:cs typeface="Arial" panose="020B0604020202020204" pitchFamily="34" charset="0"/>
              </a:rPr>
              <a:t>are used however the French language does not offer this flexibility.  Your listening skills are key and the best option is to mirror the client during the interview. </a:t>
            </a:r>
            <a:endParaRPr lang="en-CA" b="1" dirty="0">
              <a:effectLst/>
            </a:endParaRPr>
          </a:p>
          <a:p>
            <a:pPr marL="171450" indent="-171450">
              <a:buFont typeface="Arial" panose="020B0604020202020204" pitchFamily="34" charset="0"/>
              <a:buChar char="•"/>
            </a:pPr>
            <a:r>
              <a:rPr lang="en-CA" b="1" dirty="0">
                <a:effectLst/>
              </a:rPr>
              <a:t>“They” “Them” “Their” </a:t>
            </a:r>
            <a:r>
              <a:rPr lang="en-CA" dirty="0">
                <a:effectLst/>
              </a:rPr>
              <a:t>and </a:t>
            </a:r>
            <a:r>
              <a:rPr lang="en-CA" b="1" dirty="0">
                <a:effectLst/>
              </a:rPr>
              <a:t>“You” </a:t>
            </a:r>
            <a:r>
              <a:rPr lang="en-CA" dirty="0">
                <a:effectLst/>
              </a:rPr>
              <a:t>are the most commonly used gender-neutral pronouns—in fact, you probably already use “they” in your everyday language without thinking about it. Before you ask: yes, it is appropriate to use “they” as a singular pronoun. Even though “they” can be used as a plural pronoun (i.e. to refer to a group of people), people tend to automatically use “they” as a singular pronoun when they don’t know someone’s gender. “They” is also one of the more popular pronouns used by people who are agender or non-binary. </a:t>
            </a:r>
          </a:p>
          <a:p>
            <a:pPr marL="171450" indent="-171450">
              <a:buFont typeface="Arial" panose="020B0604020202020204" pitchFamily="34" charset="0"/>
              <a:buChar char="•"/>
            </a:pPr>
            <a:r>
              <a:rPr lang="en-CA" b="1" dirty="0">
                <a:effectLst/>
              </a:rPr>
              <a:t>He/She</a:t>
            </a:r>
            <a:r>
              <a:rPr lang="en-CA" baseline="0" dirty="0">
                <a:effectLst/>
              </a:rPr>
              <a:t> is not gender neutral</a:t>
            </a:r>
          </a:p>
          <a:p>
            <a:pPr marL="171450" indent="-171450">
              <a:buFont typeface="Arial" panose="020B0604020202020204" pitchFamily="34" charset="0"/>
              <a:buChar char="•"/>
            </a:pPr>
            <a:endParaRPr lang="en-CA" baseline="0" dirty="0">
              <a:effectLst/>
            </a:endParaRPr>
          </a:p>
        </p:txBody>
      </p:sp>
      <p:sp>
        <p:nvSpPr>
          <p:cNvPr id="4" name="Slide Number Placeholder 3"/>
          <p:cNvSpPr>
            <a:spLocks noGrp="1"/>
          </p:cNvSpPr>
          <p:nvPr>
            <p:ph type="sldNum" sz="quarter" idx="10"/>
          </p:nvPr>
        </p:nvSpPr>
        <p:spPr/>
        <p:txBody>
          <a:bodyPr/>
          <a:lstStyle/>
          <a:p>
            <a:fld id="{E17EB1E3-A2BF-4FD2-B5CA-01A3F03BE2E4}" type="slidenum">
              <a:rPr lang="en-CA" smtClean="0"/>
              <a:t>9</a:t>
            </a:fld>
            <a:endParaRPr lang="en-CA"/>
          </a:p>
        </p:txBody>
      </p:sp>
    </p:spTree>
    <p:extLst>
      <p:ext uri="{BB962C8B-B14F-4D97-AF65-F5344CB8AC3E}">
        <p14:creationId xmlns:p14="http://schemas.microsoft.com/office/powerpoint/2010/main" val="319667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chart includes some examples of gender neutral terms</a:t>
            </a:r>
            <a:r>
              <a:rPr lang="en-CA" dirty="0"/>
              <a:t> that</a:t>
            </a:r>
            <a:r>
              <a:rPr lang="en-CA" baseline="0" dirty="0"/>
              <a:t> you can use to replace</a:t>
            </a:r>
            <a:r>
              <a:rPr lang="en-CA" dirty="0"/>
              <a:t> gender-specific</a:t>
            </a:r>
            <a:r>
              <a:rPr lang="en-CA" baseline="0" dirty="0"/>
              <a:t> terms that have the same meaning.</a:t>
            </a:r>
          </a:p>
          <a:p>
            <a:endParaRPr lang="en-CA" baseline="0" dirty="0"/>
          </a:p>
          <a:p>
            <a:pPr marL="171450" indent="-171450">
              <a:buFont typeface="Arial" panose="020B0604020202020204" pitchFamily="34" charset="0"/>
              <a:buChar char="•"/>
            </a:pPr>
            <a:r>
              <a:rPr lang="en-CA" dirty="0"/>
              <a:t>use "they" and its other grammatical forms ("them", "themselves" and "their") instead</a:t>
            </a:r>
            <a:r>
              <a:rPr lang="en-CA" baseline="0" dirty="0"/>
              <a:t> of “he” or “she”.</a:t>
            </a:r>
          </a:p>
          <a:p>
            <a:pPr marL="0" indent="0">
              <a:buFont typeface="Arial" panose="020B0604020202020204" pitchFamily="34" charset="0"/>
              <a:buNone/>
            </a:pPr>
            <a:r>
              <a:rPr lang="en-CA" baseline="0" dirty="0"/>
              <a:t>    (for example </a:t>
            </a:r>
            <a:r>
              <a:rPr lang="en-CA" b="1" baseline="0" dirty="0"/>
              <a:t>instead of </a:t>
            </a:r>
            <a:r>
              <a:rPr lang="en-CA" baseline="0" dirty="0"/>
              <a:t>“is </a:t>
            </a:r>
            <a:r>
              <a:rPr lang="en-CA" b="1" baseline="0" dirty="0"/>
              <a:t>she</a:t>
            </a:r>
            <a:r>
              <a:rPr lang="en-CA" baseline="0" dirty="0"/>
              <a:t> willing to try mediation” </a:t>
            </a:r>
            <a:r>
              <a:rPr lang="en-CA" b="1" baseline="0" dirty="0"/>
              <a:t>use</a:t>
            </a:r>
            <a:r>
              <a:rPr lang="en-CA" baseline="0" dirty="0"/>
              <a:t> “are </a:t>
            </a:r>
            <a:r>
              <a:rPr lang="en-CA" b="1" baseline="0" dirty="0"/>
              <a:t>they</a:t>
            </a:r>
            <a:r>
              <a:rPr lang="en-CA" baseline="0" dirty="0"/>
              <a:t> willing to try mediation”)</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dirty="0"/>
              <a:t>replace “husband“ or “wife”</a:t>
            </a:r>
            <a:r>
              <a:rPr lang="en-CA" baseline="0" dirty="0"/>
              <a:t> with </a:t>
            </a:r>
            <a:r>
              <a:rPr lang="en-CA" dirty="0"/>
              <a:t>a neutral word or phrase such as  “spouse” “partner” "person", "any person", "every person" or "no person“</a:t>
            </a:r>
          </a:p>
          <a:p>
            <a:pPr marL="0" indent="0">
              <a:buFont typeface="Arial" panose="020B0604020202020204" pitchFamily="34" charset="0"/>
              <a:buNone/>
            </a:pPr>
            <a:r>
              <a:rPr lang="en-CA" dirty="0"/>
              <a:t>    (for example, </a:t>
            </a:r>
            <a:r>
              <a:rPr lang="en-CA" b="1" dirty="0"/>
              <a:t>instead of  </a:t>
            </a:r>
            <a:r>
              <a:rPr lang="en-CA" dirty="0"/>
              <a:t>“</a:t>
            </a:r>
            <a:r>
              <a:rPr lang="en-CA" b="1" dirty="0"/>
              <a:t>your</a:t>
            </a:r>
            <a:r>
              <a:rPr lang="en-CA" b="1" baseline="0" dirty="0"/>
              <a:t> wife </a:t>
            </a:r>
            <a:r>
              <a:rPr lang="en-CA" baseline="0" dirty="0"/>
              <a:t>must sign a consent and declaration form” </a:t>
            </a:r>
            <a:r>
              <a:rPr lang="en-CA" b="1" baseline="0" dirty="0"/>
              <a:t>use</a:t>
            </a:r>
            <a:r>
              <a:rPr lang="en-CA" baseline="0" dirty="0"/>
              <a:t> “</a:t>
            </a:r>
            <a:r>
              <a:rPr lang="en-CA" b="1" baseline="0" dirty="0"/>
              <a:t>your spouse </a:t>
            </a:r>
            <a:r>
              <a:rPr lang="en-CA" baseline="0" dirty="0"/>
              <a:t>must sign a consent and declaration 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baseline="0" dirty="0"/>
              <a:t>using “child” </a:t>
            </a:r>
            <a:r>
              <a:rPr lang="en-CA" b="1" baseline="0" dirty="0"/>
              <a:t>instead of </a:t>
            </a:r>
            <a:r>
              <a:rPr lang="en-CA" baseline="0" dirty="0"/>
              <a:t>daughter or son. (for example </a:t>
            </a:r>
            <a:r>
              <a:rPr lang="en-CA" b="1" baseline="0" dirty="0"/>
              <a:t>use</a:t>
            </a:r>
            <a:r>
              <a:rPr lang="en-CA" baseline="0" dirty="0"/>
              <a:t> “is t</a:t>
            </a:r>
            <a:r>
              <a:rPr lang="en-US" dirty="0">
                <a:latin typeface="Lato Light"/>
                <a:cs typeface="Raleway Light"/>
              </a:rPr>
              <a:t>he </a:t>
            </a:r>
            <a:r>
              <a:rPr lang="en-US" b="1" dirty="0">
                <a:latin typeface="Lato Light"/>
                <a:cs typeface="Raleway Light"/>
              </a:rPr>
              <a:t>child</a:t>
            </a:r>
            <a:r>
              <a:rPr lang="en-US" dirty="0">
                <a:latin typeface="Lato Light"/>
                <a:cs typeface="Raleway Light"/>
              </a:rPr>
              <a:t> is residing with other party,</a:t>
            </a:r>
            <a:r>
              <a:rPr lang="en-US" baseline="0" dirty="0">
                <a:latin typeface="Lato Light"/>
                <a:cs typeface="Raleway Light"/>
              </a:rPr>
              <a:t> instead of is your </a:t>
            </a:r>
            <a:r>
              <a:rPr lang="en-US" b="1" baseline="0" dirty="0">
                <a:latin typeface="Lato Light"/>
                <a:cs typeface="Raleway Light"/>
              </a:rPr>
              <a:t>daughter</a:t>
            </a:r>
            <a:r>
              <a:rPr lang="en-US" baseline="0" dirty="0">
                <a:latin typeface="Lato Light"/>
                <a:cs typeface="Raleway Light"/>
              </a:rPr>
              <a:t> residing with her mother”)</a:t>
            </a:r>
          </a:p>
          <a:p>
            <a:pPr marL="0" indent="0">
              <a:buFont typeface="Arial" panose="020B0604020202020204" pitchFamily="34" charset="0"/>
              <a:buNone/>
            </a:pPr>
            <a:endParaRPr lang="en-CA" sz="1200" dirty="0">
              <a:solidFill>
                <a:schemeClr val="bg2">
                  <a:lumMod val="25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t>In addition</a:t>
            </a:r>
            <a:r>
              <a:rPr lang="en-CA" baseline="0" dirty="0"/>
              <a:t> to using gender inclusive language when interacting with clients, it is also important to use gender neutral language when adding notes in PeopleSoft.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bg2">
                  <a:lumMod val="25000"/>
                </a:schemeClr>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E17EB1E3-A2BF-4FD2-B5CA-01A3F03BE2E4}" type="slidenum">
              <a:rPr lang="en-CA" smtClean="0"/>
              <a:t>10</a:t>
            </a:fld>
            <a:endParaRPr lang="en-CA"/>
          </a:p>
        </p:txBody>
      </p:sp>
    </p:spTree>
    <p:extLst>
      <p:ext uri="{BB962C8B-B14F-4D97-AF65-F5344CB8AC3E}">
        <p14:creationId xmlns:p14="http://schemas.microsoft.com/office/powerpoint/2010/main" val="97501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64B16B5-4815-4FA9-9B97-31B121836043}"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70745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64B16B5-4815-4FA9-9B97-31B121836043}"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56506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64B16B5-4815-4FA9-9B97-31B121836043}"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04164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201">
                <a:solidFill>
                  <a:schemeClr val="bg2"/>
                </a:solidFill>
              </a:defRPr>
            </a:lvl1pPr>
          </a:lstStyle>
          <a:p>
            <a:endParaRPr lang="en-US" dirty="0"/>
          </a:p>
        </p:txBody>
      </p:sp>
    </p:spTree>
    <p:extLst>
      <p:ext uri="{BB962C8B-B14F-4D97-AF65-F5344CB8AC3E}">
        <p14:creationId xmlns:p14="http://schemas.microsoft.com/office/powerpoint/2010/main" val="174560245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5029201" y="1260656"/>
            <a:ext cx="2133599" cy="1600200"/>
          </a:xfrm>
          <a:prstGeom prst="ellipse">
            <a:avLst/>
          </a:prstGeom>
        </p:spPr>
        <p:txBody>
          <a:bodyPr>
            <a:normAutofit/>
          </a:bodyPr>
          <a:lstStyle>
            <a:lvl1pPr marL="0" indent="0">
              <a:buNone/>
              <a:defRPr sz="1201"/>
            </a:lvl1pPr>
          </a:lstStyle>
          <a:p>
            <a:endParaRPr lang="en-US" dirty="0"/>
          </a:p>
        </p:txBody>
      </p:sp>
      <p:sp>
        <p:nvSpPr>
          <p:cNvPr id="15" name="Freeform 38"/>
          <p:cNvSpPr>
            <a:spLocks noChangeArrowheads="1"/>
          </p:cNvSpPr>
          <p:nvPr userDrawn="1"/>
        </p:nvSpPr>
        <p:spPr bwMode="auto">
          <a:xfrm>
            <a:off x="10283858" y="6321447"/>
            <a:ext cx="83375"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a:endParaRPr>
          </a:p>
        </p:txBody>
      </p:sp>
      <p:sp>
        <p:nvSpPr>
          <p:cNvPr id="17" name="Freeform 38"/>
          <p:cNvSpPr>
            <a:spLocks noChangeArrowheads="1"/>
          </p:cNvSpPr>
          <p:nvPr userDrawn="1"/>
        </p:nvSpPr>
        <p:spPr bwMode="auto">
          <a:xfrm flipH="1">
            <a:off x="10555696" y="6321228"/>
            <a:ext cx="82937"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a:endParaRPr>
          </a:p>
        </p:txBody>
      </p:sp>
    </p:spTree>
    <p:extLst>
      <p:ext uri="{BB962C8B-B14F-4D97-AF65-F5344CB8AC3E}">
        <p14:creationId xmlns:p14="http://schemas.microsoft.com/office/powerpoint/2010/main" val="35984884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18"/>
            <a:ext cx="4339462" cy="249108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34089575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46732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20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752028" y="2440694"/>
            <a:ext cx="4288963" cy="3824638"/>
          </a:xfrm>
        </p:spPr>
        <p:txBody>
          <a:bodyPr>
            <a:normAutofit/>
          </a:bodyPr>
          <a:lstStyle>
            <a:lvl1pPr>
              <a:defRPr sz="1400"/>
            </a:lvl1pPr>
          </a:lstStyle>
          <a:p>
            <a:endParaRPr lang="en-US" dirty="0"/>
          </a:p>
        </p:txBody>
      </p:sp>
      <p:sp>
        <p:nvSpPr>
          <p:cNvPr id="18" name="Picture Placeholder 12"/>
          <p:cNvSpPr>
            <a:spLocks noGrp="1"/>
          </p:cNvSpPr>
          <p:nvPr>
            <p:ph type="pic" sz="quarter" idx="15"/>
          </p:nvPr>
        </p:nvSpPr>
        <p:spPr>
          <a:xfrm>
            <a:off x="5059807" y="4353013"/>
            <a:ext cx="2144481" cy="1912319"/>
          </a:xfrm>
        </p:spPr>
        <p:txBody>
          <a:bodyPr>
            <a:normAutofit/>
          </a:bodyPr>
          <a:lstStyle>
            <a:lvl1pPr>
              <a:defRPr sz="1400"/>
            </a:lvl1pPr>
          </a:lstStyle>
          <a:p>
            <a:endParaRPr lang="en-US" dirty="0"/>
          </a:p>
        </p:txBody>
      </p:sp>
      <p:sp>
        <p:nvSpPr>
          <p:cNvPr id="19" name="Picture Placeholder 12"/>
          <p:cNvSpPr>
            <a:spLocks noGrp="1"/>
          </p:cNvSpPr>
          <p:nvPr>
            <p:ph type="pic" sz="quarter" idx="16"/>
          </p:nvPr>
        </p:nvSpPr>
        <p:spPr>
          <a:xfrm>
            <a:off x="7229375" y="4353013"/>
            <a:ext cx="2144481" cy="1912319"/>
          </a:xfrm>
        </p:spPr>
        <p:txBody>
          <a:bodyPr>
            <a:normAutofit/>
          </a:bodyPr>
          <a:lstStyle>
            <a:lvl1pPr>
              <a:defRPr sz="1400"/>
            </a:lvl1pPr>
          </a:lstStyle>
          <a:p>
            <a:endParaRPr lang="en-US" dirty="0"/>
          </a:p>
        </p:txBody>
      </p:sp>
      <p:sp>
        <p:nvSpPr>
          <p:cNvPr id="20" name="Picture Placeholder 12"/>
          <p:cNvSpPr>
            <a:spLocks noGrp="1"/>
          </p:cNvSpPr>
          <p:nvPr>
            <p:ph type="pic" sz="quarter" idx="17"/>
          </p:nvPr>
        </p:nvSpPr>
        <p:spPr>
          <a:xfrm>
            <a:off x="9392670" y="4353013"/>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40077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6096000" cy="6935254"/>
          </a:xfrm>
          <a:prstGeom prst="rect">
            <a:avLst/>
          </a:prstGeom>
        </p:spPr>
        <p:txBody>
          <a:bodyPr>
            <a:normAutofit/>
          </a:bodyPr>
          <a:lstStyle>
            <a:lvl1pPr>
              <a:defRPr sz="1600"/>
            </a:lvl1pPr>
          </a:lstStyle>
          <a:p>
            <a:endParaRPr lang="en-US"/>
          </a:p>
        </p:txBody>
      </p:sp>
    </p:spTree>
    <p:extLst>
      <p:ext uri="{BB962C8B-B14F-4D97-AF65-F5344CB8AC3E}">
        <p14:creationId xmlns:p14="http://schemas.microsoft.com/office/powerpoint/2010/main" val="823693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
        <p:nvSpPr>
          <p:cNvPr id="6"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a:endParaRPr>
          </a:p>
        </p:txBody>
      </p:sp>
      <p:sp>
        <p:nvSpPr>
          <p:cNvPr id="8"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a:endParaRPr>
          </a:p>
        </p:txBody>
      </p:sp>
    </p:spTree>
    <p:extLst>
      <p:ext uri="{BB962C8B-B14F-4D97-AF65-F5344CB8AC3E}">
        <p14:creationId xmlns:p14="http://schemas.microsoft.com/office/powerpoint/2010/main" val="117273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64B16B5-4815-4FA9-9B97-31B121836043}"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04072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606338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BAE8-189A-B94D-8801-3EB973177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5AECF7-2DFF-55EC-DED6-076587EBB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A743B-ED30-DB1B-24F5-3C996D6A900A}"/>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5" name="Footer Placeholder 4">
            <a:extLst>
              <a:ext uri="{FF2B5EF4-FFF2-40B4-BE49-F238E27FC236}">
                <a16:creationId xmlns:a16="http://schemas.microsoft.com/office/drawing/2014/main" id="{DD1DF21A-75A8-39CA-7BC6-8A5B9087F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CC158-C385-7DC1-44C9-84182D2352B1}"/>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369348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6375-F5FF-5A46-D1C8-8F296A958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B205A-CF49-F170-9C21-6A6A653F9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AFA58-CBAA-6508-315C-658C5343F55F}"/>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5" name="Footer Placeholder 4">
            <a:extLst>
              <a:ext uri="{FF2B5EF4-FFF2-40B4-BE49-F238E27FC236}">
                <a16:creationId xmlns:a16="http://schemas.microsoft.com/office/drawing/2014/main" id="{29640111-331D-0088-4E7A-DB82D61A2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75C0C-148C-4C9D-78AF-E5C9734C8F03}"/>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3006933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C05B-D528-9A5B-FB5E-C498D6426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20B7AD-8028-A4DB-CA78-AEACCFB2D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F8427B-CB87-FC2A-33A9-DFF206D47847}"/>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5" name="Footer Placeholder 4">
            <a:extLst>
              <a:ext uri="{FF2B5EF4-FFF2-40B4-BE49-F238E27FC236}">
                <a16:creationId xmlns:a16="http://schemas.microsoft.com/office/drawing/2014/main" id="{B3D1A8D6-9936-9856-FDE4-66A8C51FA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AD815-7E73-A035-9007-433B5F7CE4E8}"/>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2593753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F082-D768-2B70-301E-4ECED6E557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C2A4DF-2847-58F1-F1BC-712E33EE23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6F684-0531-1C9B-E6F1-DC014CF4B9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A5C87-237E-78A5-ECD8-9A0DF9CE49AC}"/>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6" name="Footer Placeholder 5">
            <a:extLst>
              <a:ext uri="{FF2B5EF4-FFF2-40B4-BE49-F238E27FC236}">
                <a16:creationId xmlns:a16="http://schemas.microsoft.com/office/drawing/2014/main" id="{5FD8B7F4-F598-B935-B9C0-FE8A8F74E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EF53-B5AD-65FB-28F1-7E833AE04B04}"/>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3254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A140-D135-B012-D5C9-CC7EF6915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458E4-C4AF-20FB-27FA-E8FE55FD9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907407-3972-C530-7759-A4368DEF6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766AC-4422-56AF-DCC7-1A6F3B3CE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62423-A1C1-B4FB-B201-882F0E34D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32A57-B7C2-69C9-CC77-D4233D0E2563}"/>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8" name="Footer Placeholder 7">
            <a:extLst>
              <a:ext uri="{FF2B5EF4-FFF2-40B4-BE49-F238E27FC236}">
                <a16:creationId xmlns:a16="http://schemas.microsoft.com/office/drawing/2014/main" id="{81C431A3-774F-C617-AF53-EE489969C3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197529-E44A-8213-0435-137905058232}"/>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2526684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7A6C-3ED5-EBAB-9D69-F6030C5BBE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40058-3311-D66E-E249-2D9ACEF1AB60}"/>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4" name="Footer Placeholder 3">
            <a:extLst>
              <a:ext uri="{FF2B5EF4-FFF2-40B4-BE49-F238E27FC236}">
                <a16:creationId xmlns:a16="http://schemas.microsoft.com/office/drawing/2014/main" id="{CAF591CD-AE81-6538-43DD-7CBE40301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EDBA3-D97A-BEC1-ED70-B21BA0878BD0}"/>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945765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9BE98E-89A0-029B-3AB5-2923811E28A5}"/>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3" name="Footer Placeholder 2">
            <a:extLst>
              <a:ext uri="{FF2B5EF4-FFF2-40B4-BE49-F238E27FC236}">
                <a16:creationId xmlns:a16="http://schemas.microsoft.com/office/drawing/2014/main" id="{C2554589-2B2D-C927-3486-16F206E0C1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65EE86-3CCA-4189-9D2A-6756ED3128D5}"/>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2878835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D2E2-576D-9D80-3717-7AA998A96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180A84-5FBE-D912-8151-143091D56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7EFAB4-ED69-C597-3FB8-3AC0B255C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53DDE-F441-3461-4398-D67F1410E16B}"/>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6" name="Footer Placeholder 5">
            <a:extLst>
              <a:ext uri="{FF2B5EF4-FFF2-40B4-BE49-F238E27FC236}">
                <a16:creationId xmlns:a16="http://schemas.microsoft.com/office/drawing/2014/main" id="{C992B1D2-2BDC-CCAD-EC1B-4E97396F4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73687-CCE3-F71A-0BB5-34B5D4FEB0AA}"/>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203411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7ECD-67A2-D18E-2814-034852668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872D0-D15E-F3B9-5FF5-6233B7D08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EEA451-E7FE-D653-9B5A-F115D01E5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DA0DC-A708-18CE-4910-912F125F6BE3}"/>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6" name="Footer Placeholder 5">
            <a:extLst>
              <a:ext uri="{FF2B5EF4-FFF2-40B4-BE49-F238E27FC236}">
                <a16:creationId xmlns:a16="http://schemas.microsoft.com/office/drawing/2014/main" id="{181C13B2-AFC4-016C-1EFB-48E72503E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40496-5143-51F5-B409-0FB7A456DAE6}"/>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319292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B16B5-4815-4FA9-9B97-31B121836043}"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161791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0688-EB82-9122-D839-9F95E3B8CB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728EB2-357B-B783-D839-4D6690B1E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29EBA-CB31-80E3-E0F2-11D5A81AF7A4}"/>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5" name="Footer Placeholder 4">
            <a:extLst>
              <a:ext uri="{FF2B5EF4-FFF2-40B4-BE49-F238E27FC236}">
                <a16:creationId xmlns:a16="http://schemas.microsoft.com/office/drawing/2014/main" id="{A6E558C3-32F5-5550-24A5-682066F69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9CBFB-16D0-872A-23D6-493E44663D67}"/>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67087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28EF06-F7C6-EB3C-EB21-F091A091DD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91F4E7-7FCF-EFD9-F1A1-4FEC60CD5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F4438-9F0B-035A-1BD6-AEBBCCA2155C}"/>
              </a:ext>
            </a:extLst>
          </p:cNvPr>
          <p:cNvSpPr>
            <a:spLocks noGrp="1"/>
          </p:cNvSpPr>
          <p:nvPr>
            <p:ph type="dt" sz="half" idx="10"/>
          </p:nvPr>
        </p:nvSpPr>
        <p:spPr/>
        <p:txBody>
          <a:bodyPr/>
          <a:lstStyle/>
          <a:p>
            <a:fld id="{CA1C2001-5D51-4080-AEF6-4FB9C2FF46BE}" type="datetimeFigureOut">
              <a:rPr lang="en-US" smtClean="0"/>
              <a:t>10/18/2022</a:t>
            </a:fld>
            <a:endParaRPr lang="en-US"/>
          </a:p>
        </p:txBody>
      </p:sp>
      <p:sp>
        <p:nvSpPr>
          <p:cNvPr id="5" name="Footer Placeholder 4">
            <a:extLst>
              <a:ext uri="{FF2B5EF4-FFF2-40B4-BE49-F238E27FC236}">
                <a16:creationId xmlns:a16="http://schemas.microsoft.com/office/drawing/2014/main" id="{A05A9539-F240-AAB2-57CB-57B667DAA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C3BB8-4E72-61E3-0A07-947BA3066591}"/>
              </a:ext>
            </a:extLst>
          </p:cNvPr>
          <p:cNvSpPr>
            <a:spLocks noGrp="1"/>
          </p:cNvSpPr>
          <p:nvPr>
            <p:ph type="sldNum" sz="quarter" idx="12"/>
          </p:nvPr>
        </p:nvSpPr>
        <p:spPr/>
        <p:txBody>
          <a:bodyPr/>
          <a:lstStyle/>
          <a:p>
            <a:fld id="{AB8CCBBC-C219-471E-8DEF-0BA9CA2631AF}" type="slidenum">
              <a:rPr lang="en-US" smtClean="0"/>
              <a:t>‹#›</a:t>
            </a:fld>
            <a:endParaRPr lang="en-US"/>
          </a:p>
        </p:txBody>
      </p:sp>
    </p:spTree>
    <p:extLst>
      <p:ext uri="{BB962C8B-B14F-4D97-AF65-F5344CB8AC3E}">
        <p14:creationId xmlns:p14="http://schemas.microsoft.com/office/powerpoint/2010/main" val="248465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64B16B5-4815-4FA9-9B97-31B121836043}" type="datetimeFigureOut">
              <a:rPr lang="en-CA" smtClean="0"/>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27039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64B16B5-4815-4FA9-9B97-31B121836043}" type="datetimeFigureOut">
              <a:rPr lang="en-CA" smtClean="0"/>
              <a:t>2022-10-18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54587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64B16B5-4815-4FA9-9B97-31B121836043}" type="datetimeFigureOut">
              <a:rPr lang="en-CA" smtClean="0"/>
              <a:t>2022-10-18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86416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B16B5-4815-4FA9-9B97-31B121836043}" type="datetimeFigureOut">
              <a:rPr lang="en-CA" smtClean="0"/>
              <a:t>2022-10-18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61282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4B16B5-4815-4FA9-9B97-31B121836043}" type="datetimeFigureOut">
              <a:rPr lang="en-CA" smtClean="0"/>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176661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4B16B5-4815-4FA9-9B97-31B121836043}" type="datetimeFigureOut">
              <a:rPr lang="en-CA" smtClean="0"/>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B48AA6-D19A-4667-AA08-FE268E14EFC8}" type="slidenum">
              <a:rPr lang="en-CA" smtClean="0"/>
              <a:t>‹#›</a:t>
            </a:fld>
            <a:endParaRPr lang="en-CA"/>
          </a:p>
        </p:txBody>
      </p:sp>
    </p:spTree>
    <p:extLst>
      <p:ext uri="{BB962C8B-B14F-4D97-AF65-F5344CB8AC3E}">
        <p14:creationId xmlns:p14="http://schemas.microsoft.com/office/powerpoint/2010/main" val="373083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B16B5-4815-4FA9-9B97-31B121836043}" type="datetimeFigureOut">
              <a:rPr lang="en-CA" smtClean="0"/>
              <a:t>2022-10-18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48AA6-D19A-4667-AA08-FE268E14EFC8}" type="slidenum">
              <a:rPr lang="en-CA" smtClean="0"/>
              <a:t>‹#›</a:t>
            </a:fld>
            <a:endParaRPr lang="en-CA"/>
          </a:p>
        </p:txBody>
      </p:sp>
    </p:spTree>
    <p:extLst>
      <p:ext uri="{BB962C8B-B14F-4D97-AF65-F5344CB8AC3E}">
        <p14:creationId xmlns:p14="http://schemas.microsoft.com/office/powerpoint/2010/main" val="314773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2" r:id="rId14"/>
    <p:sldLayoutId id="2147483673" r:id="rId15"/>
    <p:sldLayoutId id="2147483674" r:id="rId16"/>
    <p:sldLayoutId id="2147483679" r:id="rId17"/>
    <p:sldLayoutId id="2147483680" r:id="rId18"/>
    <p:sldLayoutId id="2147483682" r:id="rId19"/>
    <p:sldLayoutId id="2147483695" r:id="rId20"/>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C7B03-99BA-89BF-66A3-E405092FA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B4A9E9-CF8E-5019-4C9B-F007CF131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D3DAD-ECC3-549E-827C-333CBE451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C2001-5D51-4080-AEF6-4FB9C2FF46BE}" type="datetimeFigureOut">
              <a:rPr lang="en-US" smtClean="0"/>
              <a:t>10/18/2022</a:t>
            </a:fld>
            <a:endParaRPr lang="en-US"/>
          </a:p>
        </p:txBody>
      </p:sp>
      <p:sp>
        <p:nvSpPr>
          <p:cNvPr id="5" name="Footer Placeholder 4">
            <a:extLst>
              <a:ext uri="{FF2B5EF4-FFF2-40B4-BE49-F238E27FC236}">
                <a16:creationId xmlns:a16="http://schemas.microsoft.com/office/drawing/2014/main" id="{4DF86EAB-0D23-D429-9355-1638B0108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C250C7-13A5-62AA-94EB-53BA1C6BE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CCBBC-C219-471E-8DEF-0BA9CA2631AF}" type="slidenum">
              <a:rPr lang="en-US" smtClean="0"/>
              <a:t>‹#›</a:t>
            </a:fld>
            <a:endParaRPr lang="en-US"/>
          </a:p>
        </p:txBody>
      </p:sp>
    </p:spTree>
    <p:extLst>
      <p:ext uri="{BB962C8B-B14F-4D97-AF65-F5344CB8AC3E}">
        <p14:creationId xmlns:p14="http://schemas.microsoft.com/office/powerpoint/2010/main" val="590357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sdc.gov.on.ca/sites/mgcs-onterm/Documents/GenderIdentity/GIgloss.pdf"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canadian-heritage/services/how-rights-protected/guide-canadian-charter-rights-freedoms.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blog.lingoda.com/en/french-gender-neutral-pronoun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title"/>
          </p:nvPr>
        </p:nvSpPr>
        <p:spPr>
          <a:xfrm>
            <a:off x="4246009" y="1630353"/>
            <a:ext cx="8025332" cy="1292812"/>
          </a:xfrm>
        </p:spPr>
        <p:txBody>
          <a:bodyPr vert="horz" lIns="91440" tIns="45720" rIns="91440" bIns="45720" rtlCol="0" anchor="b">
            <a:normAutofit fontScale="90000"/>
          </a:bodyPr>
          <a:lstStyle/>
          <a:p>
            <a:pPr algn="ctr">
              <a:spcAft>
                <a:spcPts val="0"/>
              </a:spcAft>
            </a:pPr>
            <a:r>
              <a:rPr lang="fr-CA" sz="2400" b="1" dirty="0">
                <a:latin typeface="Times New Roman" panose="02020603050405020304" pitchFamily="18" charset="0"/>
                <a:ea typeface="Times New Roman" panose="02020603050405020304" pitchFamily="18" charset="0"/>
                <a:cs typeface="Times New Roman" panose="02020603050405020304" pitchFamily="18" charset="0"/>
              </a:rPr>
              <a:t/>
            </a:r>
            <a:br>
              <a:rPr lang="fr-CA" sz="2400" b="1" dirty="0">
                <a:latin typeface="Times New Roman" panose="02020603050405020304" pitchFamily="18" charset="0"/>
                <a:ea typeface="Times New Roman" panose="02020603050405020304" pitchFamily="18" charset="0"/>
                <a:cs typeface="Times New Roman" panose="02020603050405020304" pitchFamily="18" charset="0"/>
              </a:rPr>
            </a:br>
            <a:r>
              <a:rPr lang="fr-CA" sz="2400" dirty="0">
                <a:latin typeface="Arial" panose="020B0604020202020204" pitchFamily="34" charset="0"/>
                <a:ea typeface="Times New Roman" panose="02020603050405020304" pitchFamily="18" charset="0"/>
                <a:cs typeface="Times New Roman" panose="02020603050405020304" pitchFamily="18" charset="0"/>
              </a:rPr>
              <a:t/>
            </a:r>
            <a:br>
              <a:rPr lang="fr-CA" sz="2400" dirty="0">
                <a:latin typeface="Arial" panose="020B0604020202020204" pitchFamily="34" charset="0"/>
                <a:ea typeface="Times New Roman" panose="02020603050405020304" pitchFamily="18" charset="0"/>
                <a:cs typeface="Times New Roman" panose="02020603050405020304" pitchFamily="18" charset="0"/>
              </a:rPr>
            </a:br>
            <a:r>
              <a:rPr lang="en-US" sz="3600" b="1" dirty="0"/>
              <a:t/>
            </a:r>
            <a:br>
              <a:rPr lang="en-US" sz="3600" b="1" dirty="0"/>
            </a:br>
            <a:r>
              <a:rPr lang="en-US" sz="4400" b="1" spc="400" dirty="0"/>
              <a:t>Pride and Pronouns </a:t>
            </a:r>
            <a:r>
              <a:rPr lang="en-US" sz="3600" spc="400" dirty="0"/>
              <a:t/>
            </a:r>
            <a:br>
              <a:rPr lang="en-US" sz="3600" spc="400" dirty="0"/>
            </a:br>
            <a:r>
              <a:rPr lang="en-CA" sz="3600" b="1" dirty="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Creating</a:t>
            </a:r>
            <a:r>
              <a:rPr lang="en-CA"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CA" sz="36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an</a:t>
            </a:r>
            <a:r>
              <a:rPr lang="en-CA"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CA" sz="3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Inclusive</a:t>
            </a:r>
            <a:r>
              <a:rPr lang="en-CA"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CA" sz="36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Environment </a:t>
            </a:r>
            <a:r>
              <a:rPr lang="en-CA"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CA"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CA"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All </a:t>
            </a:r>
            <a:br>
              <a:rPr lang="en-CA" sz="3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t/>
            </a:r>
            <a:br>
              <a:rPr lang="en-US" sz="3600" b="1" dirty="0"/>
            </a:br>
            <a:endParaRPr lang="en-US" sz="3600" dirty="0"/>
          </a:p>
        </p:txBody>
      </p:sp>
      <p:sp>
        <p:nvSpPr>
          <p:cNvPr id="3" name="Subtitle 2">
            <a:extLst>
              <a:ext uri="{FF2B5EF4-FFF2-40B4-BE49-F238E27FC236}">
                <a16:creationId xmlns:a16="http://schemas.microsoft.com/office/drawing/2014/main" id="{A5F14073-9F68-4B7E-A576-26899D58C7A9}"/>
              </a:ext>
            </a:extLst>
          </p:cNvPr>
          <p:cNvSpPr>
            <a:spLocks noGrp="1"/>
          </p:cNvSpPr>
          <p:nvPr>
            <p:ph idx="1"/>
          </p:nvPr>
        </p:nvSpPr>
        <p:spPr>
          <a:xfrm>
            <a:off x="4910520" y="4817340"/>
            <a:ext cx="6851431" cy="3785419"/>
          </a:xfrm>
        </p:spPr>
        <p:txBody>
          <a:bodyPr vert="horz" lIns="91440" tIns="45720" rIns="91440" bIns="45720" rtlCol="0">
            <a:normAutofit/>
          </a:bodyPr>
          <a:lstStyle/>
          <a:p>
            <a:pPr>
              <a:lnSpc>
                <a:spcPct val="90000"/>
              </a:lnSpc>
              <a:spcAft>
                <a:spcPts val="0"/>
              </a:spcAft>
            </a:pPr>
            <a:r>
              <a:rPr lang="en-US" b="1" dirty="0"/>
              <a:t>Presenters:</a:t>
            </a:r>
          </a:p>
          <a:p>
            <a:pPr indent="-228600">
              <a:lnSpc>
                <a:spcPct val="90000"/>
              </a:lnSpc>
              <a:spcAft>
                <a:spcPts val="0"/>
              </a:spcAft>
              <a:buFont typeface="Arial" panose="020B0604020202020204" pitchFamily="34" charset="0"/>
              <a:buChar char="•"/>
            </a:pPr>
            <a:r>
              <a:rPr lang="en-US" dirty="0"/>
              <a:t>Milena </a:t>
            </a:r>
            <a:r>
              <a:rPr lang="en-US" dirty="0" err="1"/>
              <a:t>Soczka</a:t>
            </a:r>
            <a:r>
              <a:rPr lang="en-US" dirty="0"/>
              <a:t>, Manager of Legal Services North(east) District </a:t>
            </a:r>
          </a:p>
          <a:p>
            <a:pPr indent="-228600">
              <a:lnSpc>
                <a:spcPct val="90000"/>
              </a:lnSpc>
              <a:spcAft>
                <a:spcPts val="0"/>
              </a:spcAft>
              <a:buFont typeface="Arial" panose="020B0604020202020204" pitchFamily="34" charset="0"/>
              <a:buChar char="•"/>
            </a:pPr>
            <a:r>
              <a:rPr lang="en-US" dirty="0"/>
              <a:t>Renée Fuchs, Staff Lawyer at Legal Aid Ontario/            Sessional Professor at Laurentian University</a:t>
            </a:r>
          </a:p>
          <a:p>
            <a:pPr indent="-228600">
              <a:lnSpc>
                <a:spcPct val="90000"/>
              </a:lnSpc>
              <a:buFont typeface="Arial" panose="020B0604020202020204" pitchFamily="34" charset="0"/>
              <a:buChar char="•"/>
            </a:pPr>
            <a:endParaRPr lang="en-US" dirty="0"/>
          </a:p>
        </p:txBody>
      </p:sp>
      <p:pic>
        <p:nvPicPr>
          <p:cNvPr id="5" name="Picture 4" descr="Colourful carved figures of humans">
            <a:extLst>
              <a:ext uri="{FF2B5EF4-FFF2-40B4-BE49-F238E27FC236}">
                <a16:creationId xmlns:a16="http://schemas.microsoft.com/office/drawing/2014/main" id="{7F82A6C0-4FAB-E72A-74AD-67765E8761F8}"/>
              </a:ext>
            </a:extLst>
          </p:cNvPr>
          <p:cNvPicPr>
            <a:picLocks noChangeAspect="1"/>
          </p:cNvPicPr>
          <p:nvPr/>
        </p:nvPicPr>
        <p:blipFill rotWithShape="1">
          <a:blip r:embed="rId2"/>
          <a:srcRect l="26165" r="25674" b="-1"/>
          <a:stretch/>
        </p:blipFill>
        <p:spPr>
          <a:xfrm>
            <a:off x="21" y="10"/>
            <a:ext cx="4401110"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9B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65462724"/>
              </p:ext>
            </p:extLst>
          </p:nvPr>
        </p:nvGraphicFramePr>
        <p:xfrm>
          <a:off x="835709" y="1198964"/>
          <a:ext cx="10447638" cy="5270139"/>
        </p:xfrm>
        <a:graphic>
          <a:graphicData uri="http://schemas.openxmlformats.org/drawingml/2006/table">
            <a:tbl>
              <a:tblPr firstRow="1" bandRow="1">
                <a:tableStyleId>{5940675A-B579-460E-94D1-54222C63F5DA}</a:tableStyleId>
              </a:tblPr>
              <a:tblGrid>
                <a:gridCol w="5223819">
                  <a:extLst>
                    <a:ext uri="{9D8B030D-6E8A-4147-A177-3AD203B41FA5}">
                      <a16:colId xmlns:a16="http://schemas.microsoft.com/office/drawing/2014/main" val="20000"/>
                    </a:ext>
                  </a:extLst>
                </a:gridCol>
                <a:gridCol w="5223819">
                  <a:extLst>
                    <a:ext uri="{9D8B030D-6E8A-4147-A177-3AD203B41FA5}">
                      <a16:colId xmlns:a16="http://schemas.microsoft.com/office/drawing/2014/main" val="20001"/>
                    </a:ext>
                  </a:extLst>
                </a:gridCol>
              </a:tblGrid>
              <a:tr h="637179">
                <a:tc>
                  <a:txBody>
                    <a:bodyPr/>
                    <a:lstStyle/>
                    <a:p>
                      <a:pPr algn="ctr"/>
                      <a:r>
                        <a:rPr lang="en-US" sz="3600" b="0" dirty="0">
                          <a:solidFill>
                            <a:schemeClr val="bg1"/>
                          </a:solidFill>
                          <a:latin typeface="Source Sans Pro"/>
                          <a:cs typeface="Source Sans Pro"/>
                        </a:rPr>
                        <a:t>Instead of</a:t>
                      </a:r>
                    </a:p>
                  </a:txBody>
                  <a:tcPr marL="45715" marR="45715" marT="22857" marB="22857"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1"/>
                    </a:solidFill>
                  </a:tcPr>
                </a:tc>
                <a:tc>
                  <a:txBody>
                    <a:bodyPr/>
                    <a:lstStyle/>
                    <a:p>
                      <a:pPr algn="ctr"/>
                      <a:r>
                        <a:rPr lang="en-US" sz="3600" b="0" dirty="0">
                          <a:solidFill>
                            <a:schemeClr val="bg1"/>
                          </a:solidFill>
                          <a:latin typeface="Source Sans Pro"/>
                          <a:cs typeface="Source Sans Pro"/>
                        </a:rPr>
                        <a:t>Use</a:t>
                      </a:r>
                    </a:p>
                  </a:txBody>
                  <a:tcPr marL="45715" marR="45715" marT="22857" marB="22857"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37179">
                <a:tc>
                  <a:txBody>
                    <a:bodyPr/>
                    <a:lstStyle/>
                    <a:p>
                      <a:r>
                        <a:rPr lang="en-CA" sz="2000" dirty="0">
                          <a:solidFill>
                            <a:schemeClr val="tx2"/>
                          </a:solidFill>
                          <a:latin typeface="Lato Regular"/>
                        </a:rPr>
                        <a:t>She/He/Herself/Himself</a:t>
                      </a:r>
                    </a:p>
                    <a:p>
                      <a:r>
                        <a:rPr lang="en-CA" sz="2000" dirty="0" err="1">
                          <a:solidFill>
                            <a:schemeClr val="tx2"/>
                          </a:solidFill>
                          <a:latin typeface="Lato Regular"/>
                        </a:rPr>
                        <a:t>Her/Him</a:t>
                      </a:r>
                      <a:endParaRPr lang="en-CA" sz="2000" dirty="0">
                        <a:solidFill>
                          <a:schemeClr val="tx2"/>
                        </a:solidFill>
                        <a:latin typeface="Lato Regular"/>
                      </a:endParaRPr>
                    </a:p>
                    <a:p>
                      <a:r>
                        <a:rPr lang="en-CA" sz="2000" dirty="0" err="1">
                          <a:solidFill>
                            <a:schemeClr val="tx2"/>
                          </a:solidFill>
                          <a:latin typeface="Lato Regular"/>
                        </a:rPr>
                        <a:t>Hers/His</a:t>
                      </a:r>
                      <a:endParaRPr lang="en-CA" sz="2000" dirty="0">
                        <a:solidFill>
                          <a:schemeClr val="tx2"/>
                        </a:solidFill>
                        <a:latin typeface="Lato Regular"/>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Lato Regular"/>
                        </a:rPr>
                        <a:t>They, </a:t>
                      </a:r>
                      <a:r>
                        <a:rPr lang="en-US" sz="2000" dirty="0" err="1">
                          <a:solidFill>
                            <a:schemeClr val="tx2"/>
                          </a:solidFill>
                          <a:latin typeface="Lato Regular"/>
                        </a:rPr>
                        <a:t>Themself</a:t>
                      </a:r>
                      <a:endParaRPr lang="en-US" sz="2000" dirty="0">
                        <a:solidFill>
                          <a:schemeClr val="tx2"/>
                        </a:solidFill>
                        <a:latin typeface="Lato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Lato Regular"/>
                        </a:rPr>
                        <a:t>Them</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Lato Regular"/>
                        </a:rPr>
                        <a:t>Theirs</a:t>
                      </a:r>
                      <a:endParaRPr lang="en-US" sz="2000" b="0" dirty="0">
                        <a:solidFill>
                          <a:schemeClr val="tx2"/>
                        </a:solidFill>
                        <a:latin typeface="Lato Regular"/>
                        <a:cs typeface="Raleway Light"/>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1"/>
                  </a:ext>
                </a:extLst>
              </a:tr>
              <a:tr h="637179">
                <a:tc>
                  <a:txBody>
                    <a:bodyPr/>
                    <a:lstStyle/>
                    <a:p>
                      <a:r>
                        <a:rPr lang="en-CA" sz="2000" dirty="0">
                          <a:solidFill>
                            <a:schemeClr val="tx2"/>
                          </a:solidFill>
                          <a:latin typeface="Lato Regular"/>
                        </a:rPr>
                        <a:t>Husband/wife</a:t>
                      </a:r>
                    </a:p>
                    <a:p>
                      <a:endParaRPr lang="en-CA" sz="2000" dirty="0">
                        <a:solidFill>
                          <a:schemeClr val="tx2"/>
                        </a:solidFill>
                        <a:latin typeface="Lato Regular"/>
                      </a:endParaRPr>
                    </a:p>
                    <a:p>
                      <a:endParaRPr lang="en-CA" sz="2000" dirty="0">
                        <a:solidFill>
                          <a:schemeClr val="tx2"/>
                        </a:solidFill>
                        <a:latin typeface="Lato Regular"/>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Lato Regular"/>
                        </a:rPr>
                        <a:t>Spouse, partner, other party, any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latin typeface="Lato Regular"/>
                        </a:rPr>
                        <a:t>(or</a:t>
                      </a:r>
                      <a:r>
                        <a:rPr lang="en-CA" sz="2000" baseline="0" dirty="0">
                          <a:solidFill>
                            <a:schemeClr val="tx2"/>
                          </a:solidFill>
                          <a:latin typeface="Lato Regular"/>
                        </a:rPr>
                        <a:t> any number of less formal, gender neutral alternatives)</a:t>
                      </a:r>
                      <a:endParaRPr lang="en-CA" sz="2000" dirty="0">
                        <a:solidFill>
                          <a:schemeClr val="tx2"/>
                        </a:solidFill>
                        <a:latin typeface="Lato Regular"/>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2"/>
                        </a:solidFill>
                        <a:latin typeface="Lato Regular"/>
                        <a:cs typeface="Raleway Light"/>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2"/>
                  </a:ext>
                </a:extLst>
              </a:tr>
              <a:tr h="637179">
                <a:tc>
                  <a:txBody>
                    <a:bodyPr/>
                    <a:lstStyle/>
                    <a:p>
                      <a:r>
                        <a:rPr lang="en-CA" sz="2000" dirty="0">
                          <a:solidFill>
                            <a:schemeClr val="tx2"/>
                          </a:solidFill>
                          <a:latin typeface="Lato Regular"/>
                        </a:rPr>
                        <a:t>Common</a:t>
                      </a:r>
                      <a:r>
                        <a:rPr lang="en-CA" sz="2000" baseline="0" dirty="0">
                          <a:solidFill>
                            <a:schemeClr val="tx2"/>
                          </a:solidFill>
                          <a:latin typeface="Lato Regular"/>
                        </a:rPr>
                        <a:t> law husband/wife</a:t>
                      </a:r>
                    </a:p>
                    <a:p>
                      <a:endParaRPr lang="en-CA" sz="2000" baseline="0" dirty="0">
                        <a:solidFill>
                          <a:schemeClr val="tx2"/>
                        </a:solidFill>
                        <a:latin typeface="Lato Regular"/>
                      </a:endParaRPr>
                    </a:p>
                    <a:p>
                      <a:endParaRPr lang="en-CA" sz="2000" dirty="0">
                        <a:solidFill>
                          <a:schemeClr val="tx2"/>
                        </a:solidFill>
                        <a:latin typeface="Lato Regular"/>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Lato Regular"/>
                        </a:rPr>
                        <a:t>Spouse, partner, other party, any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2"/>
                          </a:solidFill>
                          <a:latin typeface="Lato Regular"/>
                        </a:rPr>
                        <a:t>(or</a:t>
                      </a:r>
                      <a:r>
                        <a:rPr lang="en-CA" sz="2000" baseline="0" dirty="0">
                          <a:solidFill>
                            <a:schemeClr val="tx2"/>
                          </a:solidFill>
                          <a:latin typeface="Lato Regular"/>
                        </a:rPr>
                        <a:t> any number of less formal, gender neutral alternatives)</a:t>
                      </a:r>
                      <a:endParaRPr lang="en-CA" sz="2000" dirty="0">
                        <a:solidFill>
                          <a:schemeClr val="tx2"/>
                        </a:solidFill>
                        <a:latin typeface="Lato Regular"/>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2"/>
                        </a:solidFill>
                        <a:latin typeface="Lato Regular"/>
                        <a:cs typeface="Raleway Light"/>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637179">
                <a:tc>
                  <a:txBody>
                    <a:bodyPr/>
                    <a:lstStyle/>
                    <a:p>
                      <a:r>
                        <a:rPr lang="en-CA" sz="2000" dirty="0">
                          <a:solidFill>
                            <a:schemeClr val="tx2"/>
                          </a:solidFill>
                          <a:latin typeface="Lato Regular"/>
                        </a:rPr>
                        <a:t>Daughter/son</a:t>
                      </a:r>
                    </a:p>
                    <a:p>
                      <a:endParaRPr lang="en-CA" sz="2000" dirty="0">
                        <a:solidFill>
                          <a:schemeClr val="tx2"/>
                        </a:solidFill>
                        <a:latin typeface="Lato Regular"/>
                      </a:endParaRPr>
                    </a:p>
                    <a:p>
                      <a:endParaRPr lang="en-CA" sz="2000" dirty="0">
                        <a:solidFill>
                          <a:schemeClr val="tx2"/>
                        </a:solidFill>
                        <a:latin typeface="Lato Regular"/>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r>
                        <a:rPr lang="en-CA" sz="2000" dirty="0">
                          <a:solidFill>
                            <a:schemeClr val="tx2"/>
                          </a:solidFill>
                          <a:latin typeface="Lato Regular"/>
                        </a:rPr>
                        <a:t>Child/children/offspring</a:t>
                      </a:r>
                    </a:p>
                    <a:p>
                      <a:r>
                        <a:rPr lang="en-CA" sz="2000" dirty="0">
                          <a:solidFill>
                            <a:schemeClr val="tx2"/>
                          </a:solidFill>
                          <a:latin typeface="Lato Regular"/>
                        </a:rPr>
                        <a:t>(or</a:t>
                      </a:r>
                      <a:r>
                        <a:rPr lang="en-CA" sz="2000" baseline="0" dirty="0">
                          <a:solidFill>
                            <a:schemeClr val="tx2"/>
                          </a:solidFill>
                          <a:latin typeface="Lato Regular"/>
                        </a:rPr>
                        <a:t> any number of less formal, gender neutral alternatives)</a:t>
                      </a:r>
                      <a:endParaRPr lang="en-CA" sz="2000" dirty="0">
                        <a:solidFill>
                          <a:schemeClr val="tx2"/>
                        </a:solidFill>
                        <a:latin typeface="Lato Regular"/>
                      </a:endParaRPr>
                    </a:p>
                  </a:txBody>
                  <a:tcP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599041" y="47960"/>
            <a:ext cx="5894562" cy="769441"/>
          </a:xfrm>
          <a:prstGeom prst="rect">
            <a:avLst/>
          </a:prstGeom>
        </p:spPr>
        <p:txBody>
          <a:bodyPr wrap="none">
            <a:spAutoFit/>
          </a:bodyPr>
          <a:lstStyle/>
          <a:p>
            <a:r>
              <a:rPr lang="en-US" sz="4400" b="1" dirty="0">
                <a:solidFill>
                  <a:schemeClr val="tx2"/>
                </a:solidFill>
                <a:latin typeface="Lato Regular"/>
              </a:rPr>
              <a:t>Gender neutral terms</a:t>
            </a:r>
          </a:p>
        </p:txBody>
      </p:sp>
      <p:cxnSp>
        <p:nvCxnSpPr>
          <p:cNvPr id="11" name="Straight Connector 10"/>
          <p:cNvCxnSpPr/>
          <p:nvPr/>
        </p:nvCxnSpPr>
        <p:spPr>
          <a:xfrm flipV="1">
            <a:off x="835709" y="817401"/>
            <a:ext cx="350345" cy="6531"/>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45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0" y="1443037"/>
            <a:ext cx="7048500" cy="3971925"/>
          </a:xfrm>
          <a:prstGeom prst="rect">
            <a:avLst/>
          </a:prstGeom>
        </p:spPr>
      </p:pic>
      <p:sp>
        <p:nvSpPr>
          <p:cNvPr id="3" name="TextBox 2"/>
          <p:cNvSpPr txBox="1"/>
          <p:nvPr/>
        </p:nvSpPr>
        <p:spPr>
          <a:xfrm flipH="1">
            <a:off x="1302805" y="606174"/>
            <a:ext cx="8317445" cy="646331"/>
          </a:xfrm>
          <a:prstGeom prst="rect">
            <a:avLst/>
          </a:prstGeom>
          <a:noFill/>
        </p:spPr>
        <p:txBody>
          <a:bodyPr wrap="square" rtlCol="0">
            <a:spAutoFit/>
          </a:bodyPr>
          <a:lstStyle/>
          <a:p>
            <a:r>
              <a:rPr lang="en-CA"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RICHNESS OF PRONOUNS</a:t>
            </a:r>
          </a:p>
          <a:p>
            <a:r>
              <a:rPr lang="en-CA"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There are more pronouns than you may think… </a:t>
            </a:r>
          </a:p>
        </p:txBody>
      </p:sp>
    </p:spTree>
    <p:extLst>
      <p:ext uri="{BB962C8B-B14F-4D97-AF65-F5344CB8AC3E}">
        <p14:creationId xmlns:p14="http://schemas.microsoft.com/office/powerpoint/2010/main" val="2698175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5734" y="363157"/>
            <a:ext cx="8613501" cy="639369"/>
          </a:xfrm>
          <a:prstGeom prst="rect">
            <a:avLst/>
          </a:prstGeom>
          <a:noFill/>
        </p:spPr>
        <p:txBody>
          <a:bodyPr wrap="square" rtlCol="0">
            <a:noAutofit/>
          </a:bodyPr>
          <a:lstStyle/>
          <a:p>
            <a:r>
              <a:rPr lang="en-US" sz="4400" b="1" dirty="0">
                <a:solidFill>
                  <a:schemeClr val="tx2"/>
                </a:solidFill>
                <a:latin typeface="Lato Regular"/>
                <a:cs typeface="Open Sans"/>
              </a:rPr>
              <a:t>Avoid assumptions</a:t>
            </a:r>
          </a:p>
        </p:txBody>
      </p:sp>
      <p:sp>
        <p:nvSpPr>
          <p:cNvPr id="74" name="Rectangle 73"/>
          <p:cNvSpPr/>
          <p:nvPr/>
        </p:nvSpPr>
        <p:spPr>
          <a:xfrm>
            <a:off x="592053" y="2908917"/>
            <a:ext cx="500595" cy="55558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a:solidFill>
                <a:schemeClr val="tx2"/>
              </a:solidFill>
            </a:endParaRPr>
          </a:p>
        </p:txBody>
      </p:sp>
      <p:sp>
        <p:nvSpPr>
          <p:cNvPr id="76" name="TextBox 75"/>
          <p:cNvSpPr txBox="1"/>
          <p:nvPr/>
        </p:nvSpPr>
        <p:spPr>
          <a:xfrm>
            <a:off x="1131060" y="2908917"/>
            <a:ext cx="5828765" cy="421270"/>
          </a:xfrm>
          <a:prstGeom prst="rect">
            <a:avLst/>
          </a:prstGeom>
          <a:noFill/>
        </p:spPr>
        <p:txBody>
          <a:bodyPr wrap="square" rtlCol="0">
            <a:noAutofit/>
          </a:bodyPr>
          <a:lstStyle/>
          <a:p>
            <a:r>
              <a:rPr lang="en-CA" sz="2000" dirty="0">
                <a:solidFill>
                  <a:schemeClr val="tx2"/>
                </a:solidFill>
                <a:latin typeface="Lato Regular"/>
              </a:rPr>
              <a:t>Ask a person or client about their gender identification.</a:t>
            </a:r>
          </a:p>
          <a:p>
            <a:endParaRPr lang="en-CA" sz="2000" dirty="0">
              <a:solidFill>
                <a:schemeClr val="tx2"/>
              </a:solidFill>
              <a:latin typeface="Lato Regular"/>
            </a:endParaRPr>
          </a:p>
          <a:p>
            <a:pPr marL="285750" indent="-285750">
              <a:buFont typeface="Wingdings" panose="05000000000000000000" pitchFamily="2" charset="2"/>
              <a:buChar char="§"/>
            </a:pPr>
            <a:endParaRPr lang="en-CA" sz="2000" dirty="0">
              <a:solidFill>
                <a:schemeClr val="tx2"/>
              </a:solidFill>
              <a:latin typeface="Lato Regular"/>
            </a:endParaRPr>
          </a:p>
        </p:txBody>
      </p:sp>
      <p:sp>
        <p:nvSpPr>
          <p:cNvPr id="52" name="Freeform 29"/>
          <p:cNvSpPr>
            <a:spLocks/>
          </p:cNvSpPr>
          <p:nvPr/>
        </p:nvSpPr>
        <p:spPr bwMode="auto">
          <a:xfrm>
            <a:off x="706835" y="3060789"/>
            <a:ext cx="265318" cy="20473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45714" tIns="22857" rIns="45714" bIns="22857" numCol="1" anchor="t" anchorCtr="0" compatLnSpc="1">
            <a:prstTxWarp prst="textNoShape">
              <a:avLst/>
            </a:prstTxWarp>
          </a:bodyPr>
          <a:lstStyle/>
          <a:p>
            <a:endParaRPr lang="en-US" sz="900"/>
          </a:p>
        </p:txBody>
      </p:sp>
      <p:sp>
        <p:nvSpPr>
          <p:cNvPr id="5" name="Rectangle 4"/>
          <p:cNvSpPr/>
          <p:nvPr/>
        </p:nvSpPr>
        <p:spPr>
          <a:xfrm>
            <a:off x="358999" y="1171420"/>
            <a:ext cx="11105442" cy="2246769"/>
          </a:xfrm>
          <a:prstGeom prst="rect">
            <a:avLst/>
          </a:prstGeom>
        </p:spPr>
        <p:txBody>
          <a:bodyPr wrap="square">
            <a:spAutoFit/>
          </a:bodyPr>
          <a:lstStyle/>
          <a:p>
            <a:pPr marL="342900" indent="-342900">
              <a:buFont typeface="Wingdings" panose="05000000000000000000" pitchFamily="2" charset="2"/>
              <a:buChar char="§"/>
            </a:pPr>
            <a:r>
              <a:rPr lang="fr-FR" sz="2000" dirty="0">
                <a:solidFill>
                  <a:schemeClr val="tx2"/>
                </a:solidFill>
                <a:latin typeface="Lato Regular"/>
              </a:rPr>
              <a:t>Are you making any unconscious assumptions about a </a:t>
            </a:r>
            <a:r>
              <a:rPr lang="fr-FR" sz="2000" dirty="0" err="1">
                <a:solidFill>
                  <a:schemeClr val="tx2"/>
                </a:solidFill>
                <a:latin typeface="Lato Regular"/>
              </a:rPr>
              <a:t>person’s</a:t>
            </a:r>
            <a:r>
              <a:rPr lang="fr-FR" sz="2000" dirty="0">
                <a:solidFill>
                  <a:schemeClr val="tx2"/>
                </a:solidFill>
                <a:latin typeface="Lato Regular"/>
              </a:rPr>
              <a:t> </a:t>
            </a:r>
            <a:r>
              <a:rPr lang="fr-FR" sz="2000" dirty="0" err="1">
                <a:solidFill>
                  <a:schemeClr val="tx2"/>
                </a:solidFill>
                <a:latin typeface="Lato Regular"/>
              </a:rPr>
              <a:t>gender</a:t>
            </a:r>
            <a:r>
              <a:rPr lang="fr-FR" sz="2000" dirty="0">
                <a:solidFill>
                  <a:schemeClr val="tx2"/>
                </a:solidFill>
                <a:latin typeface="Lato Regular"/>
              </a:rPr>
              <a:t> based on their </a:t>
            </a:r>
            <a:r>
              <a:rPr lang="fr-FR" sz="2000" dirty="0" err="1">
                <a:solidFill>
                  <a:schemeClr val="tx2"/>
                </a:solidFill>
                <a:latin typeface="Lato Regular"/>
              </a:rPr>
              <a:t>name</a:t>
            </a:r>
            <a:r>
              <a:rPr lang="fr-FR" sz="2000" dirty="0">
                <a:solidFill>
                  <a:schemeClr val="tx2"/>
                </a:solidFill>
                <a:latin typeface="Lato Regular"/>
              </a:rPr>
              <a:t>?</a:t>
            </a:r>
          </a:p>
          <a:p>
            <a:r>
              <a:rPr lang="fr-FR" sz="2000" dirty="0">
                <a:solidFill>
                  <a:schemeClr val="tx2"/>
                </a:solidFill>
                <a:latin typeface="Lato Regular"/>
              </a:rPr>
              <a:t>	</a:t>
            </a:r>
            <a:r>
              <a:rPr lang="fr-FR" sz="2000" dirty="0" err="1">
                <a:solidFill>
                  <a:schemeClr val="tx2"/>
                </a:solidFill>
                <a:latin typeface="Lato Regular"/>
              </a:rPr>
              <a:t>Consider</a:t>
            </a:r>
            <a:r>
              <a:rPr lang="fr-FR" sz="2000" dirty="0">
                <a:solidFill>
                  <a:schemeClr val="tx2"/>
                </a:solidFill>
                <a:latin typeface="Lato Regular"/>
              </a:rPr>
              <a:t> the long </a:t>
            </a:r>
            <a:r>
              <a:rPr lang="fr-FR" sz="2000" dirty="0" err="1">
                <a:solidFill>
                  <a:schemeClr val="tx2"/>
                </a:solidFill>
                <a:latin typeface="Lato Regular"/>
              </a:rPr>
              <a:t>list</a:t>
            </a:r>
            <a:r>
              <a:rPr lang="fr-FR" sz="2000" dirty="0">
                <a:solidFill>
                  <a:schemeClr val="tx2"/>
                </a:solidFill>
                <a:latin typeface="Lato Regular"/>
              </a:rPr>
              <a:t> of </a:t>
            </a:r>
            <a:r>
              <a:rPr lang="fr-FR" sz="2000" dirty="0" err="1">
                <a:solidFill>
                  <a:schemeClr val="tx2"/>
                </a:solidFill>
                <a:latin typeface="Lato Regular"/>
              </a:rPr>
              <a:t>gender</a:t>
            </a:r>
            <a:r>
              <a:rPr lang="fr-FR" sz="2000" dirty="0">
                <a:solidFill>
                  <a:schemeClr val="tx2"/>
                </a:solidFill>
                <a:latin typeface="Lato Regular"/>
              </a:rPr>
              <a:t> </a:t>
            </a:r>
            <a:r>
              <a:rPr lang="fr-FR" sz="2000" dirty="0" err="1">
                <a:solidFill>
                  <a:schemeClr val="tx2"/>
                </a:solidFill>
                <a:latin typeface="Lato Regular"/>
              </a:rPr>
              <a:t>neutral</a:t>
            </a:r>
            <a:r>
              <a:rPr lang="fr-FR" sz="2000" dirty="0">
                <a:solidFill>
                  <a:schemeClr val="tx2"/>
                </a:solidFill>
                <a:latin typeface="Lato Regular"/>
              </a:rPr>
              <a:t> (</a:t>
            </a:r>
            <a:r>
              <a:rPr lang="fr-FR" sz="2000" dirty="0" err="1">
                <a:solidFill>
                  <a:schemeClr val="tx2"/>
                </a:solidFill>
                <a:latin typeface="Lato Regular"/>
              </a:rPr>
              <a:t>unisex</a:t>
            </a:r>
            <a:r>
              <a:rPr lang="fr-FR" sz="2000" dirty="0">
                <a:solidFill>
                  <a:schemeClr val="tx2"/>
                </a:solidFill>
                <a:latin typeface="Lato Regular"/>
              </a:rPr>
              <a:t>) </a:t>
            </a:r>
            <a:r>
              <a:rPr lang="fr-FR" sz="2000" dirty="0" err="1">
                <a:solidFill>
                  <a:schemeClr val="tx2"/>
                </a:solidFill>
                <a:latin typeface="Lato Regular"/>
              </a:rPr>
              <a:t>names</a:t>
            </a:r>
            <a:r>
              <a:rPr lang="fr-FR" sz="2000" dirty="0">
                <a:solidFill>
                  <a:schemeClr val="tx2"/>
                </a:solidFill>
                <a:latin typeface="Lato Regular"/>
              </a:rPr>
              <a:t> </a:t>
            </a:r>
            <a:r>
              <a:rPr lang="fr-FR" sz="2000" dirty="0" err="1">
                <a:solidFill>
                  <a:schemeClr val="tx2"/>
                </a:solidFill>
                <a:latin typeface="Lato Regular"/>
              </a:rPr>
              <a:t>you</a:t>
            </a:r>
            <a:r>
              <a:rPr lang="fr-FR" sz="2000" dirty="0">
                <a:solidFill>
                  <a:schemeClr val="tx2"/>
                </a:solidFill>
                <a:latin typeface="Lato Regular"/>
              </a:rPr>
              <a:t> are </a:t>
            </a:r>
            <a:r>
              <a:rPr lang="fr-FR" sz="2000" dirty="0" err="1">
                <a:solidFill>
                  <a:schemeClr val="tx2"/>
                </a:solidFill>
                <a:latin typeface="Lato Regular"/>
              </a:rPr>
              <a:t>already</a:t>
            </a:r>
            <a:r>
              <a:rPr lang="fr-FR" sz="2000" dirty="0">
                <a:solidFill>
                  <a:schemeClr val="tx2"/>
                </a:solidFill>
                <a:latin typeface="Lato Regular"/>
              </a:rPr>
              <a:t> </a:t>
            </a:r>
            <a:r>
              <a:rPr lang="fr-FR" sz="2000" dirty="0" err="1">
                <a:solidFill>
                  <a:schemeClr val="tx2"/>
                </a:solidFill>
                <a:latin typeface="Lato Regular"/>
              </a:rPr>
              <a:t>familiar</a:t>
            </a:r>
            <a:r>
              <a:rPr lang="fr-FR" sz="2000" dirty="0">
                <a:solidFill>
                  <a:schemeClr val="tx2"/>
                </a:solidFill>
                <a:latin typeface="Lato Regular"/>
              </a:rPr>
              <a:t> </a:t>
            </a:r>
            <a:r>
              <a:rPr lang="fr-FR" sz="2000" dirty="0" err="1">
                <a:solidFill>
                  <a:schemeClr val="tx2"/>
                </a:solidFill>
                <a:latin typeface="Lato Regular"/>
              </a:rPr>
              <a:t>with</a:t>
            </a:r>
            <a:r>
              <a:rPr lang="fr-FR" sz="2000" dirty="0">
                <a:solidFill>
                  <a:schemeClr val="tx2"/>
                </a:solidFill>
                <a:latin typeface="Lato Regular"/>
              </a:rPr>
              <a:t>…</a:t>
            </a:r>
          </a:p>
          <a:p>
            <a:endParaRPr lang="fr-FR" sz="2000" dirty="0">
              <a:solidFill>
                <a:schemeClr val="tx2"/>
              </a:solidFill>
              <a:latin typeface="Lato Regular"/>
            </a:endParaRPr>
          </a:p>
          <a:p>
            <a:pPr marL="342900" indent="-342900">
              <a:buFont typeface="Wingdings" panose="05000000000000000000" pitchFamily="2" charset="2"/>
              <a:buChar char="§"/>
            </a:pPr>
            <a:r>
              <a:rPr lang="en-CA" sz="2000" dirty="0">
                <a:solidFill>
                  <a:schemeClr val="tx2"/>
                </a:solidFill>
                <a:latin typeface="Lato Regular"/>
              </a:rPr>
              <a:t>Are you speculating that gender based on the person’s name or tone of voice?</a:t>
            </a:r>
          </a:p>
          <a:p>
            <a:pPr marL="342900" indent="-342900">
              <a:buFont typeface="Wingdings" panose="05000000000000000000" pitchFamily="2" charset="2"/>
              <a:buChar char="§"/>
            </a:pPr>
            <a:endParaRPr lang="en-CA" sz="2000" dirty="0">
              <a:solidFill>
                <a:schemeClr val="tx2"/>
              </a:solidFill>
              <a:latin typeface="Lato Regular"/>
            </a:endParaRPr>
          </a:p>
          <a:p>
            <a:pPr marL="342900" indent="-342900">
              <a:buFont typeface="Wingdings" panose="05000000000000000000" pitchFamily="2" charset="2"/>
              <a:buChar char="§"/>
            </a:pPr>
            <a:endParaRPr lang="en-CA" sz="2000" dirty="0">
              <a:solidFill>
                <a:schemeClr val="tx2"/>
              </a:solidFill>
              <a:latin typeface="Lato Regular"/>
            </a:endParaRPr>
          </a:p>
          <a:p>
            <a:pPr marL="342900" indent="-342900">
              <a:buFont typeface="Wingdings" panose="05000000000000000000" pitchFamily="2" charset="2"/>
              <a:buChar char="§"/>
            </a:pPr>
            <a:endParaRPr lang="fr-FR" sz="2000" dirty="0">
              <a:solidFill>
                <a:schemeClr val="tx2"/>
              </a:solidFill>
              <a:latin typeface="Lato Regular"/>
            </a:endParaRPr>
          </a:p>
        </p:txBody>
      </p:sp>
      <p:cxnSp>
        <p:nvCxnSpPr>
          <p:cNvPr id="29" name="Straight Connector 28"/>
          <p:cNvCxnSpPr/>
          <p:nvPr/>
        </p:nvCxnSpPr>
        <p:spPr>
          <a:xfrm flipV="1">
            <a:off x="639686" y="1021085"/>
            <a:ext cx="350345" cy="6531"/>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15388" y="2428728"/>
            <a:ext cx="4387096" cy="400110"/>
          </a:xfrm>
          <a:prstGeom prst="rect">
            <a:avLst/>
          </a:prstGeom>
        </p:spPr>
        <p:txBody>
          <a:bodyPr wrap="square">
            <a:spAutoFit/>
          </a:bodyPr>
          <a:lstStyle/>
          <a:p>
            <a:r>
              <a:rPr lang="fr-FR" sz="2000" dirty="0" err="1">
                <a:solidFill>
                  <a:schemeClr val="tx2"/>
                </a:solidFill>
                <a:latin typeface="Lato Regular"/>
              </a:rPr>
              <a:t>Instead</a:t>
            </a:r>
            <a:r>
              <a:rPr lang="fr-FR" sz="2000" dirty="0">
                <a:solidFill>
                  <a:schemeClr val="tx2"/>
                </a:solidFill>
                <a:latin typeface="Lato Regular"/>
              </a:rPr>
              <a:t> of making assumptions:</a:t>
            </a:r>
            <a:endParaRPr lang="en-US" sz="2000" dirty="0">
              <a:solidFill>
                <a:schemeClr val="tx2"/>
              </a:solidFill>
              <a:latin typeface="Lato Regular"/>
              <a:cs typeface="Source Sans Pro ExtraLight"/>
            </a:endParaRPr>
          </a:p>
        </p:txBody>
      </p:sp>
      <p:sp>
        <p:nvSpPr>
          <p:cNvPr id="6" name="Rectangle 5"/>
          <p:cNvSpPr/>
          <p:nvPr/>
        </p:nvSpPr>
        <p:spPr>
          <a:xfrm>
            <a:off x="342864" y="3678508"/>
            <a:ext cx="11105442" cy="1631216"/>
          </a:xfrm>
          <a:prstGeom prst="rect">
            <a:avLst/>
          </a:prstGeom>
        </p:spPr>
        <p:txBody>
          <a:bodyPr wrap="square">
            <a:spAutoFit/>
          </a:bodyPr>
          <a:lstStyle/>
          <a:p>
            <a:pPr marL="342900" lvl="0" indent="-342900">
              <a:buFont typeface="Wingdings" panose="05000000000000000000" pitchFamily="2" charset="2"/>
              <a:buChar char="§"/>
            </a:pPr>
            <a:r>
              <a:rPr lang="en-CA" sz="2000" dirty="0">
                <a:solidFill>
                  <a:schemeClr val="tx2"/>
                </a:solidFill>
                <a:latin typeface="Lato Regular"/>
              </a:rPr>
              <a:t>Rework anything that ignores or may ignore diversity in order to establish rapport with individuals.</a:t>
            </a:r>
          </a:p>
          <a:p>
            <a:pPr marL="342900" lvl="0" indent="-342900">
              <a:buFont typeface="Wingdings" panose="05000000000000000000" pitchFamily="2" charset="2"/>
              <a:buChar char="§"/>
            </a:pPr>
            <a:r>
              <a:rPr lang="en-CA" sz="2000" dirty="0">
                <a:solidFill>
                  <a:schemeClr val="tx2"/>
                </a:solidFill>
                <a:latin typeface="Lato Regular"/>
              </a:rPr>
              <a:t>Be sensitive to differences. </a:t>
            </a:r>
          </a:p>
          <a:p>
            <a:pPr marL="342900" lvl="0" indent="-342900">
              <a:buFont typeface="Wingdings" panose="05000000000000000000" pitchFamily="2" charset="2"/>
              <a:buChar char="§"/>
            </a:pPr>
            <a:r>
              <a:rPr lang="en-CA" sz="2000" dirty="0">
                <a:solidFill>
                  <a:schemeClr val="tx2"/>
                </a:solidFill>
                <a:latin typeface="Lato Regular"/>
              </a:rPr>
              <a:t>Avoid using Miss/Mrs./Mr. unless the person expressly indicates that they wish to be addressed in this manner. </a:t>
            </a:r>
          </a:p>
        </p:txBody>
      </p:sp>
    </p:spTree>
    <p:extLst>
      <p:ext uri="{BB962C8B-B14F-4D97-AF65-F5344CB8AC3E}">
        <p14:creationId xmlns:p14="http://schemas.microsoft.com/office/powerpoint/2010/main" val="2024271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C1A0C-776C-283C-76CC-2D8AE8DE967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kern="1200">
                <a:latin typeface="+mj-lt"/>
                <a:ea typeface="+mj-ea"/>
                <a:cs typeface="+mj-cs"/>
              </a:rPr>
              <a:t>LGBTQ+ flags</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FAC41BC-8D5E-DA67-8277-CC5FDD9DC06D}"/>
              </a:ext>
            </a:extLst>
          </p:cNvPr>
          <p:cNvPicPr>
            <a:picLocks noChangeAspect="1"/>
          </p:cNvPicPr>
          <p:nvPr/>
        </p:nvPicPr>
        <p:blipFill rotWithShape="1">
          <a:blip r:embed="rId3"/>
          <a:srcRect b="303"/>
          <a:stretch/>
        </p:blipFill>
        <p:spPr>
          <a:xfrm>
            <a:off x="4393870" y="0"/>
            <a:ext cx="7796607"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53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4" name="Straight Connector 1043">
            <a:extLst>
              <a:ext uri="{FF2B5EF4-FFF2-40B4-BE49-F238E27FC236}">
                <a16:creationId xmlns:a16="http://schemas.microsoft.com/office/drawing/2014/main" id="{99AE2756-0FC4-4155-83E7-58AAAB63E7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046" name="Rectangle 1045">
            <a:extLst>
              <a:ext uri="{FF2B5EF4-FFF2-40B4-BE49-F238E27FC236}">
                <a16:creationId xmlns:a16="http://schemas.microsoft.com/office/drawing/2014/main" id="{247AB924-1B87-43FC-B7C7-B112D5C51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D7DD5B-9062-E4E9-0B6A-B0624196DE7E}"/>
              </a:ext>
            </a:extLst>
          </p:cNvPr>
          <p:cNvSpPr>
            <a:spLocks noGrp="1"/>
          </p:cNvSpPr>
          <p:nvPr>
            <p:ph type="ctrTitle"/>
          </p:nvPr>
        </p:nvSpPr>
        <p:spPr>
          <a:xfrm>
            <a:off x="206476" y="4419049"/>
            <a:ext cx="11610385" cy="930447"/>
          </a:xfrm>
        </p:spPr>
        <p:txBody>
          <a:bodyPr>
            <a:normAutofit fontScale="90000"/>
          </a:bodyPr>
          <a:lstStyle/>
          <a:p>
            <a:r>
              <a:rPr lang="en-CA" sz="3400" dirty="0">
                <a:solidFill>
                  <a:srgbClr val="FFFFFF"/>
                </a:solidFill>
              </a:rPr>
              <a:t>Original Pride flag   -    Transgender Pride flag   -    Progress Pride flag     </a:t>
            </a:r>
            <a:endParaRPr lang="en-US" sz="3400" dirty="0">
              <a:solidFill>
                <a:srgbClr val="FFFFFF"/>
              </a:solidFill>
            </a:endParaRPr>
          </a:p>
        </p:txBody>
      </p:sp>
      <p:pic>
        <p:nvPicPr>
          <p:cNvPr id="4" name="Picture 3">
            <a:extLst>
              <a:ext uri="{FF2B5EF4-FFF2-40B4-BE49-F238E27FC236}">
                <a16:creationId xmlns:a16="http://schemas.microsoft.com/office/drawing/2014/main" id="{510D1CD0-DB3E-CF2D-DF30-16CEBC5E5775}"/>
              </a:ext>
            </a:extLst>
          </p:cNvPr>
          <p:cNvPicPr>
            <a:picLocks noChangeAspect="1"/>
          </p:cNvPicPr>
          <p:nvPr/>
        </p:nvPicPr>
        <p:blipFill>
          <a:blip r:embed="rId3"/>
          <a:stretch>
            <a:fillRect/>
          </a:stretch>
        </p:blipFill>
        <p:spPr>
          <a:xfrm>
            <a:off x="320040" y="1252516"/>
            <a:ext cx="3425609" cy="2108067"/>
          </a:xfrm>
          <a:prstGeom prst="rect">
            <a:avLst/>
          </a:prstGeom>
        </p:spPr>
      </p:pic>
      <p:pic>
        <p:nvPicPr>
          <p:cNvPr id="5" name="Picture 4">
            <a:extLst>
              <a:ext uri="{FF2B5EF4-FFF2-40B4-BE49-F238E27FC236}">
                <a16:creationId xmlns:a16="http://schemas.microsoft.com/office/drawing/2014/main" id="{45DC05C4-8304-B664-46CC-19C836BFC879}"/>
              </a:ext>
            </a:extLst>
          </p:cNvPr>
          <p:cNvPicPr>
            <a:picLocks noChangeAspect="1"/>
          </p:cNvPicPr>
          <p:nvPr/>
        </p:nvPicPr>
        <p:blipFill>
          <a:blip r:embed="rId4"/>
          <a:stretch>
            <a:fillRect/>
          </a:stretch>
        </p:blipFill>
        <p:spPr>
          <a:xfrm>
            <a:off x="4385729" y="1276552"/>
            <a:ext cx="3433324" cy="2059994"/>
          </a:xfrm>
          <a:prstGeom prst="rect">
            <a:avLst/>
          </a:prstGeom>
        </p:spPr>
      </p:pic>
      <p:cxnSp>
        <p:nvCxnSpPr>
          <p:cNvPr id="1048" name="Straight Connector 1047">
            <a:extLst>
              <a:ext uri="{FF2B5EF4-FFF2-40B4-BE49-F238E27FC236}">
                <a16:creationId xmlns:a16="http://schemas.microsoft.com/office/drawing/2014/main" id="{818DC98F-4057-4645-B948-F604F39A9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Progress Pride Flag Initiative: Office of Equity - Northwestern University">
            <a:extLst>
              <a:ext uri="{FF2B5EF4-FFF2-40B4-BE49-F238E27FC236}">
                <a16:creationId xmlns:a16="http://schemas.microsoft.com/office/drawing/2014/main" id="{58407AF0-22D9-9755-FC5A-BC8436C638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82847" y="1216013"/>
            <a:ext cx="3423916" cy="2181071"/>
          </a:xfrm>
          <a:prstGeom prst="rect">
            <a:avLst/>
          </a:prstGeom>
          <a:noFill/>
          <a:extLst>
            <a:ext uri="{909E8E84-426E-40DD-AFC4-6F175D3DCCD1}">
              <a14:hiddenFill xmlns:a14="http://schemas.microsoft.com/office/drawing/2010/main">
                <a:solidFill>
                  <a:srgbClr val="FFFFFF"/>
                </a:solidFill>
              </a14:hiddenFill>
            </a:ext>
          </a:extLst>
        </p:spPr>
      </p:pic>
      <p:cxnSp>
        <p:nvCxnSpPr>
          <p:cNvPr id="1050" name="Straight Connector 1049">
            <a:extLst>
              <a:ext uri="{FF2B5EF4-FFF2-40B4-BE49-F238E27FC236}">
                <a16:creationId xmlns:a16="http://schemas.microsoft.com/office/drawing/2014/main" id="{DAD2B705-4A9B-408D-AA80-4F41045E09D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51205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666999" y="-2667000"/>
            <a:ext cx="6858001" cy="12192003"/>
          </a:xfrm>
          <a:prstGeom prst="rect">
            <a:avLst/>
          </a:prstGeom>
          <a:solidFill>
            <a:schemeClr val="accent3">
              <a:lumMod val="50000"/>
              <a:alpha val="70000"/>
            </a:schemeClr>
          </a:solidFill>
          <a:ln>
            <a:noFill/>
          </a:ln>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sz="1351" dirty="0">
              <a:latin typeface="Lato Light"/>
            </a:endParaRPr>
          </a:p>
        </p:txBody>
      </p:sp>
      <p:sp>
        <p:nvSpPr>
          <p:cNvPr id="24" name="Line 4"/>
          <p:cNvSpPr>
            <a:spLocks noChangeShapeType="1"/>
          </p:cNvSpPr>
          <p:nvPr/>
        </p:nvSpPr>
        <p:spPr bwMode="auto">
          <a:xfrm flipV="1">
            <a:off x="5209042" y="3959394"/>
            <a:ext cx="1798671" cy="0"/>
          </a:xfrm>
          <a:prstGeom prst="line">
            <a:avLst/>
          </a:prstGeom>
          <a:noFill/>
          <a:ln w="25400" cap="flat" cmpd="sng">
            <a:solidFill>
              <a:srgbClr val="DCDEE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101">
              <a:effectLst>
                <a:outerShdw blurRad="38100" dist="38100" dir="2700000" algn="tl">
                  <a:srgbClr val="DDDDDD"/>
                </a:outerShdw>
              </a:effectLst>
              <a:latin typeface="Gill Sans" charset="0"/>
              <a:cs typeface="Gill Sans" charset="0"/>
              <a:sym typeface="Gill Sans" charset="0"/>
            </a:endParaRPr>
          </a:p>
        </p:txBody>
      </p:sp>
      <p:pic>
        <p:nvPicPr>
          <p:cNvPr id="2" name="Picture 1"/>
          <p:cNvPicPr>
            <a:picLocks noChangeAspect="1"/>
          </p:cNvPicPr>
          <p:nvPr/>
        </p:nvPicPr>
        <p:blipFill>
          <a:blip r:embed="rId3"/>
          <a:stretch>
            <a:fillRect/>
          </a:stretch>
        </p:blipFill>
        <p:spPr>
          <a:xfrm>
            <a:off x="5327837" y="2700465"/>
            <a:ext cx="1536325" cy="1457070"/>
          </a:xfrm>
          <a:prstGeom prst="rect">
            <a:avLst/>
          </a:prstGeom>
        </p:spPr>
      </p:pic>
      <p:pic>
        <p:nvPicPr>
          <p:cNvPr id="28" name="Picture 27" descr="IMG-1097.JPG"/>
          <p:cNvPicPr/>
          <p:nvPr/>
        </p:nvPicPr>
        <p:blipFill>
          <a:blip r:embed="rId4">
            <a:extLst>
              <a:ext uri="{28A0092B-C50C-407E-A947-70E740481C1C}">
                <a14:useLocalDpi xmlns:a14="http://schemas.microsoft.com/office/drawing/2010/main" val="0"/>
              </a:ext>
            </a:extLst>
          </a:blip>
          <a:srcRect/>
          <a:stretch>
            <a:fillRect/>
          </a:stretch>
        </p:blipFill>
        <p:spPr bwMode="auto">
          <a:xfrm>
            <a:off x="2458996" y="2"/>
            <a:ext cx="7327556" cy="6858000"/>
          </a:xfrm>
          <a:prstGeom prst="rect">
            <a:avLst/>
          </a:prstGeom>
          <a:noFill/>
          <a:ln>
            <a:noFill/>
          </a:ln>
        </p:spPr>
      </p:pic>
    </p:spTree>
    <p:extLst>
      <p:ext uri="{BB962C8B-B14F-4D97-AF65-F5344CB8AC3E}">
        <p14:creationId xmlns:p14="http://schemas.microsoft.com/office/powerpoint/2010/main" val="343163337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07164" y="1299277"/>
            <a:ext cx="9610880" cy="4865549"/>
          </a:xfrm>
          <a:prstGeom prst="rect">
            <a:avLst/>
          </a:prstGeom>
        </p:spPr>
        <p:txBody>
          <a:bodyPr vert="horz" lIns="91443" tIns="45722" rIns="91443" bIns="45722"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a:solidFill>
                  <a:schemeClr val="tx2"/>
                </a:solidFill>
                <a:latin typeface="Lato Regular"/>
              </a:rPr>
              <a:t>The objective is for us, as legal professionals, to be more inclusive when interacting with people who do not fall into the broader cis gender heteronormative category of people. This includes a discussion on how to possibly signal your </a:t>
            </a:r>
            <a:r>
              <a:rPr lang="en-CA" sz="2000" dirty="0" err="1">
                <a:solidFill>
                  <a:schemeClr val="tx2"/>
                </a:solidFill>
                <a:latin typeface="Lato Regular"/>
              </a:rPr>
              <a:t>allyship</a:t>
            </a:r>
            <a:r>
              <a:rPr lang="en-CA" sz="2000" dirty="0">
                <a:solidFill>
                  <a:schemeClr val="tx2"/>
                </a:solidFill>
                <a:latin typeface="Lato Regular"/>
              </a:rPr>
              <a:t>, respect and/or acceptance, including through the use of gender neutral language when and where appropriate. We intend to cover material that should allow you to:</a:t>
            </a:r>
          </a:p>
          <a:p>
            <a:pPr>
              <a:lnSpc>
                <a:spcPct val="150000"/>
              </a:lnSpc>
              <a:buFont typeface="Wingdings" panose="05000000000000000000" pitchFamily="2" charset="2"/>
              <a:buChar char="§"/>
            </a:pPr>
            <a:r>
              <a:rPr lang="en-CA" sz="2000" dirty="0">
                <a:solidFill>
                  <a:schemeClr val="tx2"/>
                </a:solidFill>
                <a:latin typeface="Lato Regular"/>
              </a:rPr>
              <a:t>Explain what gender identity means.</a:t>
            </a:r>
          </a:p>
          <a:p>
            <a:pPr>
              <a:lnSpc>
                <a:spcPct val="150000"/>
              </a:lnSpc>
              <a:buFont typeface="Wingdings" panose="05000000000000000000" pitchFamily="2" charset="2"/>
              <a:buChar char="§"/>
            </a:pPr>
            <a:r>
              <a:rPr lang="en-CA" sz="2000" dirty="0">
                <a:solidFill>
                  <a:schemeClr val="tx2"/>
                </a:solidFill>
                <a:latin typeface="Lato Regular"/>
              </a:rPr>
              <a:t>Use gender neutral language.</a:t>
            </a:r>
          </a:p>
          <a:p>
            <a:pPr>
              <a:lnSpc>
                <a:spcPct val="150000"/>
              </a:lnSpc>
              <a:buFont typeface="Wingdings" panose="05000000000000000000" pitchFamily="2" charset="2"/>
              <a:buChar char="§"/>
            </a:pPr>
            <a:r>
              <a:rPr lang="en-CA" sz="2000" dirty="0">
                <a:solidFill>
                  <a:schemeClr val="tx2"/>
                </a:solidFill>
                <a:latin typeface="Lato Regular"/>
              </a:rPr>
              <a:t>Have a better understanding of concepts relating to the 2SLGBTQ+ community</a:t>
            </a:r>
          </a:p>
          <a:p>
            <a:pPr>
              <a:buFont typeface="Wingdings" panose="05000000000000000000" pitchFamily="2" charset="2"/>
              <a:buChar char="§"/>
            </a:pPr>
            <a:endParaRPr lang="en-US" sz="2000" dirty="0">
              <a:solidFill>
                <a:schemeClr val="tx2"/>
              </a:solidFill>
              <a:latin typeface="Lato Regular"/>
              <a:cs typeface="Lato Light"/>
            </a:endParaRPr>
          </a:p>
        </p:txBody>
      </p:sp>
      <p:sp>
        <p:nvSpPr>
          <p:cNvPr id="25" name="TextBox 24"/>
          <p:cNvSpPr txBox="1"/>
          <p:nvPr/>
        </p:nvSpPr>
        <p:spPr>
          <a:xfrm>
            <a:off x="707164" y="281443"/>
            <a:ext cx="5414779" cy="711735"/>
          </a:xfrm>
          <a:prstGeom prst="rect">
            <a:avLst/>
          </a:prstGeom>
          <a:noFill/>
        </p:spPr>
        <p:txBody>
          <a:bodyPr wrap="square" lIns="34292" tIns="17146" rIns="34292" bIns="17146" rtlCol="0">
            <a:spAutoFit/>
          </a:bodyPr>
          <a:lstStyle/>
          <a:p>
            <a:r>
              <a:rPr lang="en-CA" sz="4400" b="1" dirty="0">
                <a:solidFill>
                  <a:schemeClr val="tx2"/>
                </a:solidFill>
                <a:latin typeface="Lato Regular"/>
                <a:cs typeface="Lato Regular"/>
              </a:rPr>
              <a:t>Objectives</a:t>
            </a:r>
            <a:endParaRPr lang="id-ID" sz="4400" b="1" dirty="0">
              <a:solidFill>
                <a:schemeClr val="tx2"/>
              </a:solidFill>
              <a:latin typeface="Lato Regular"/>
              <a:cs typeface="Lato Regular"/>
            </a:endParaRPr>
          </a:p>
        </p:txBody>
      </p:sp>
      <p:cxnSp>
        <p:nvCxnSpPr>
          <p:cNvPr id="7" name="Straight Connector 6"/>
          <p:cNvCxnSpPr/>
          <p:nvPr/>
        </p:nvCxnSpPr>
        <p:spPr>
          <a:xfrm>
            <a:off x="707164" y="1095211"/>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pic>
        <p:nvPicPr>
          <p:cNvPr id="9" name="Picture Placeholder 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50" r="50"/>
          <a:stretch>
            <a:fillRect/>
          </a:stretch>
        </p:blipFill>
        <p:spPr>
          <a:xfrm>
            <a:off x="7181985" y="4413279"/>
            <a:ext cx="3651273" cy="2290887"/>
          </a:xfrm>
        </p:spPr>
      </p:pic>
    </p:spTree>
    <p:extLst>
      <p:ext uri="{BB962C8B-B14F-4D97-AF65-F5344CB8AC3E}">
        <p14:creationId xmlns:p14="http://schemas.microsoft.com/office/powerpoint/2010/main" val="1229319124"/>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896" t="2677" r="9634" b="43043"/>
          <a:stretch/>
        </p:blipFill>
        <p:spPr>
          <a:xfrm>
            <a:off x="125129" y="423512"/>
            <a:ext cx="4639376" cy="4437245"/>
          </a:xfrm>
          <a:prstGeom prst="rect">
            <a:avLst/>
          </a:prstGeom>
        </p:spPr>
      </p:pic>
      <p:pic>
        <p:nvPicPr>
          <p:cNvPr id="2" name="Picture 1"/>
          <p:cNvPicPr>
            <a:picLocks noChangeAspect="1"/>
          </p:cNvPicPr>
          <p:nvPr/>
        </p:nvPicPr>
        <p:blipFill>
          <a:blip r:embed="rId4"/>
          <a:stretch>
            <a:fillRect/>
          </a:stretch>
        </p:blipFill>
        <p:spPr>
          <a:xfrm>
            <a:off x="3955916" y="1482291"/>
            <a:ext cx="7860034" cy="4552749"/>
          </a:xfrm>
          <a:prstGeom prst="rect">
            <a:avLst/>
          </a:prstGeom>
        </p:spPr>
      </p:pic>
    </p:spTree>
    <p:extLst>
      <p:ext uri="{BB962C8B-B14F-4D97-AF65-F5344CB8AC3E}">
        <p14:creationId xmlns:p14="http://schemas.microsoft.com/office/powerpoint/2010/main" val="2108950240"/>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93784" y="1572858"/>
            <a:ext cx="10059638" cy="4050518"/>
            <a:chOff x="1686932" y="2103435"/>
            <a:chExt cx="8631111" cy="4050518"/>
          </a:xfrm>
        </p:grpSpPr>
        <p:grpSp>
          <p:nvGrpSpPr>
            <p:cNvPr id="211" name="Group 210"/>
            <p:cNvGrpSpPr/>
            <p:nvPr/>
          </p:nvGrpSpPr>
          <p:grpSpPr>
            <a:xfrm>
              <a:off x="2097307" y="4497221"/>
              <a:ext cx="2286655" cy="1077937"/>
              <a:chOff x="2083565" y="4731160"/>
              <a:chExt cx="2287251" cy="1077937"/>
            </a:xfrm>
          </p:grpSpPr>
          <p:sp>
            <p:nvSpPr>
              <p:cNvPr id="201" name="Text Placeholder 2"/>
              <p:cNvSpPr txBox="1">
                <a:spLocks/>
              </p:cNvSpPr>
              <p:nvPr/>
            </p:nvSpPr>
            <p:spPr>
              <a:xfrm>
                <a:off x="2083565"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dirty="0">
                    <a:solidFill>
                      <a:schemeClr val="accent1"/>
                    </a:solidFill>
                    <a:latin typeface="Lato Regular"/>
                    <a:cs typeface="Lato Regular"/>
                  </a:rPr>
                  <a:t>Transgender</a:t>
                </a:r>
              </a:p>
            </p:txBody>
          </p:sp>
          <p:sp>
            <p:nvSpPr>
              <p:cNvPr id="202" name="TextBox 201"/>
              <p:cNvSpPr txBox="1"/>
              <p:nvPr/>
            </p:nvSpPr>
            <p:spPr>
              <a:xfrm>
                <a:off x="2107783" y="5070433"/>
                <a:ext cx="2263033" cy="738664"/>
              </a:xfrm>
              <a:prstGeom prst="rect">
                <a:avLst/>
              </a:prstGeom>
              <a:noFill/>
            </p:spPr>
            <p:txBody>
              <a:bodyPr wrap="square" lIns="0" tIns="0" rIns="0" bIns="0" rtlCol="0">
                <a:spAutoFit/>
              </a:bodyPr>
              <a:lstStyle/>
              <a:p>
                <a:r>
                  <a:rPr lang="en-CA" sz="1200" dirty="0">
                    <a:solidFill>
                      <a:schemeClr val="tx2"/>
                    </a:solidFill>
                    <a:latin typeface="Lato Regular"/>
                  </a:rPr>
                  <a:t>Refers to a person whose gender identity differs from the one associated with their birth-assigned sex. </a:t>
                </a:r>
                <a:endParaRPr lang="en-US" sz="1200" dirty="0">
                  <a:solidFill>
                    <a:schemeClr val="tx2"/>
                  </a:solidFill>
                  <a:latin typeface="Source Sans Pro"/>
                  <a:cs typeface="Source Sans Pro"/>
                </a:endParaRPr>
              </a:p>
            </p:txBody>
          </p:sp>
        </p:grpSp>
        <p:grpSp>
          <p:nvGrpSpPr>
            <p:cNvPr id="17" name="Group 16"/>
            <p:cNvGrpSpPr/>
            <p:nvPr/>
          </p:nvGrpSpPr>
          <p:grpSpPr>
            <a:xfrm>
              <a:off x="1709920" y="2103435"/>
              <a:ext cx="7303687" cy="4050518"/>
              <a:chOff x="1708778" y="2337375"/>
              <a:chExt cx="7305590" cy="4050518"/>
            </a:xfrm>
          </p:grpSpPr>
          <p:sp>
            <p:nvSpPr>
              <p:cNvPr id="32" name="Shape 3747"/>
              <p:cNvSpPr/>
              <p:nvPr/>
            </p:nvSpPr>
            <p:spPr>
              <a:xfrm>
                <a:off x="614422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34" name="Shape 3748"/>
              <p:cNvSpPr/>
              <p:nvPr/>
            </p:nvSpPr>
            <p:spPr>
              <a:xfrm>
                <a:off x="6231468"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36" name="Shape 3749"/>
              <p:cNvSpPr/>
              <p:nvPr/>
            </p:nvSpPr>
            <p:spPr>
              <a:xfrm>
                <a:off x="651325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37" name="Shape 3750"/>
              <p:cNvSpPr/>
              <p:nvPr/>
            </p:nvSpPr>
            <p:spPr>
              <a:xfrm>
                <a:off x="660049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38" name="Shape 3751"/>
              <p:cNvSpPr/>
              <p:nvPr/>
            </p:nvSpPr>
            <p:spPr>
              <a:xfrm>
                <a:off x="68836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39" name="Shape 3752"/>
              <p:cNvSpPr/>
              <p:nvPr/>
            </p:nvSpPr>
            <p:spPr>
              <a:xfrm>
                <a:off x="6970915"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nvGrpSpPr>
              <p:cNvPr id="3" name="Group 2"/>
              <p:cNvGrpSpPr/>
              <p:nvPr/>
            </p:nvGrpSpPr>
            <p:grpSpPr>
              <a:xfrm>
                <a:off x="7252702" y="2337375"/>
                <a:ext cx="283144" cy="714746"/>
                <a:chOff x="7252702" y="2337375"/>
                <a:chExt cx="283144" cy="714746"/>
              </a:xfrm>
              <a:solidFill>
                <a:schemeClr val="bg1">
                  <a:lumMod val="85000"/>
                </a:schemeClr>
              </a:solidFill>
            </p:grpSpPr>
            <p:sp>
              <p:nvSpPr>
                <p:cNvPr id="40"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45"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4" name="Group 3"/>
              <p:cNvGrpSpPr/>
              <p:nvPr/>
            </p:nvGrpSpPr>
            <p:grpSpPr>
              <a:xfrm>
                <a:off x="7622750" y="2337375"/>
                <a:ext cx="283144" cy="714746"/>
                <a:chOff x="7622750" y="2337375"/>
                <a:chExt cx="283144" cy="714746"/>
              </a:xfrm>
              <a:solidFill>
                <a:schemeClr val="bg1">
                  <a:lumMod val="85000"/>
                </a:schemeClr>
              </a:solidFill>
            </p:grpSpPr>
            <p:sp>
              <p:nvSpPr>
                <p:cNvPr id="4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4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5" name="Group 4"/>
              <p:cNvGrpSpPr/>
              <p:nvPr/>
            </p:nvGrpSpPr>
            <p:grpSpPr>
              <a:xfrm>
                <a:off x="7991776" y="2337375"/>
                <a:ext cx="283144" cy="714746"/>
                <a:chOff x="7991776" y="2337375"/>
                <a:chExt cx="283144" cy="714746"/>
              </a:xfrm>
              <a:solidFill>
                <a:schemeClr val="bg1">
                  <a:lumMod val="85000"/>
                </a:schemeClr>
              </a:solidFill>
            </p:grpSpPr>
            <p:sp>
              <p:nvSpPr>
                <p:cNvPr id="48"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49"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6" name="Group 5"/>
              <p:cNvGrpSpPr/>
              <p:nvPr/>
            </p:nvGrpSpPr>
            <p:grpSpPr>
              <a:xfrm>
                <a:off x="8362198" y="2337375"/>
                <a:ext cx="283144" cy="714746"/>
                <a:chOff x="8362198" y="2337375"/>
                <a:chExt cx="283144" cy="714746"/>
              </a:xfrm>
              <a:solidFill>
                <a:schemeClr val="bg1">
                  <a:lumMod val="85000"/>
                </a:schemeClr>
              </a:solidFill>
            </p:grpSpPr>
            <p:sp>
              <p:nvSpPr>
                <p:cNvPr id="5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7" name="Group 6"/>
              <p:cNvGrpSpPr/>
              <p:nvPr/>
            </p:nvGrpSpPr>
            <p:grpSpPr>
              <a:xfrm>
                <a:off x="8731224" y="2337375"/>
                <a:ext cx="283144" cy="714746"/>
                <a:chOff x="8731224" y="2337375"/>
                <a:chExt cx="283144" cy="714746"/>
              </a:xfrm>
              <a:solidFill>
                <a:schemeClr val="bg1">
                  <a:lumMod val="85000"/>
                </a:schemeClr>
              </a:solidFill>
            </p:grpSpPr>
            <p:sp>
              <p:nvSpPr>
                <p:cNvPr id="52"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3"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sp>
            <p:nvSpPr>
              <p:cNvPr id="54" name="Shape 3763"/>
              <p:cNvSpPr/>
              <p:nvPr/>
            </p:nvSpPr>
            <p:spPr>
              <a:xfrm>
                <a:off x="318899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5" name="Shape 3764"/>
              <p:cNvSpPr/>
              <p:nvPr/>
            </p:nvSpPr>
            <p:spPr>
              <a:xfrm>
                <a:off x="327623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6" name="Shape 3765"/>
              <p:cNvSpPr/>
              <p:nvPr/>
            </p:nvSpPr>
            <p:spPr>
              <a:xfrm>
                <a:off x="355802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7" name="Shape 3766"/>
              <p:cNvSpPr/>
              <p:nvPr/>
            </p:nvSpPr>
            <p:spPr>
              <a:xfrm>
                <a:off x="364525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8" name="Shape 3767"/>
              <p:cNvSpPr/>
              <p:nvPr/>
            </p:nvSpPr>
            <p:spPr>
              <a:xfrm>
                <a:off x="392850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59" name="Shape 3768"/>
              <p:cNvSpPr/>
              <p:nvPr/>
            </p:nvSpPr>
            <p:spPr>
              <a:xfrm>
                <a:off x="401567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0" name="Shape 3769"/>
              <p:cNvSpPr/>
              <p:nvPr/>
            </p:nvSpPr>
            <p:spPr>
              <a:xfrm>
                <a:off x="4297467"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1" name="Shape 3770"/>
              <p:cNvSpPr/>
              <p:nvPr/>
            </p:nvSpPr>
            <p:spPr>
              <a:xfrm>
                <a:off x="438470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2" name="Shape 3771"/>
              <p:cNvSpPr/>
              <p:nvPr/>
            </p:nvSpPr>
            <p:spPr>
              <a:xfrm>
                <a:off x="466751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3" name="Shape 3772"/>
              <p:cNvSpPr/>
              <p:nvPr/>
            </p:nvSpPr>
            <p:spPr>
              <a:xfrm>
                <a:off x="475475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4" name="Shape 3773"/>
              <p:cNvSpPr/>
              <p:nvPr/>
            </p:nvSpPr>
            <p:spPr>
              <a:xfrm>
                <a:off x="503654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5" name="Shape 3774"/>
              <p:cNvSpPr/>
              <p:nvPr/>
            </p:nvSpPr>
            <p:spPr>
              <a:xfrm>
                <a:off x="512378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6" name="Shape 3775"/>
              <p:cNvSpPr/>
              <p:nvPr/>
            </p:nvSpPr>
            <p:spPr>
              <a:xfrm>
                <a:off x="540696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7" name="Shape 3776"/>
              <p:cNvSpPr/>
              <p:nvPr/>
            </p:nvSpPr>
            <p:spPr>
              <a:xfrm>
                <a:off x="549420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8" name="Shape 3777"/>
              <p:cNvSpPr/>
              <p:nvPr/>
            </p:nvSpPr>
            <p:spPr>
              <a:xfrm>
                <a:off x="577598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69" name="Shape 3778"/>
              <p:cNvSpPr/>
              <p:nvPr/>
            </p:nvSpPr>
            <p:spPr>
              <a:xfrm>
                <a:off x="586322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0" name="Shape 3779"/>
              <p:cNvSpPr/>
              <p:nvPr/>
            </p:nvSpPr>
            <p:spPr>
              <a:xfrm>
                <a:off x="170877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1" name="Shape 3780"/>
              <p:cNvSpPr/>
              <p:nvPr/>
            </p:nvSpPr>
            <p:spPr>
              <a:xfrm>
                <a:off x="179601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2" name="Shape 3781"/>
              <p:cNvSpPr/>
              <p:nvPr/>
            </p:nvSpPr>
            <p:spPr>
              <a:xfrm>
                <a:off x="207780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3" name="Shape 3782"/>
              <p:cNvSpPr/>
              <p:nvPr/>
            </p:nvSpPr>
            <p:spPr>
              <a:xfrm>
                <a:off x="216504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4" name="Shape 3783"/>
              <p:cNvSpPr/>
              <p:nvPr/>
            </p:nvSpPr>
            <p:spPr>
              <a:xfrm>
                <a:off x="244822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5" name="Shape 3784"/>
              <p:cNvSpPr/>
              <p:nvPr/>
            </p:nvSpPr>
            <p:spPr>
              <a:xfrm>
                <a:off x="2535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6" name="Shape 3785"/>
              <p:cNvSpPr/>
              <p:nvPr/>
            </p:nvSpPr>
            <p:spPr>
              <a:xfrm>
                <a:off x="2817251"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77" name="Shape 3786"/>
              <p:cNvSpPr/>
              <p:nvPr/>
            </p:nvSpPr>
            <p:spPr>
              <a:xfrm>
                <a:off x="29044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nvGrpSpPr>
              <p:cNvPr id="120" name="Group 3831"/>
              <p:cNvGrpSpPr/>
              <p:nvPr/>
            </p:nvGrpSpPr>
            <p:grpSpPr>
              <a:xfrm>
                <a:off x="6145263" y="2340527"/>
                <a:ext cx="283144" cy="714746"/>
                <a:chOff x="0" y="0"/>
                <a:chExt cx="590244" cy="1489964"/>
              </a:xfrm>
              <a:solidFill>
                <a:schemeClr val="accent1"/>
              </a:solidFill>
            </p:grpSpPr>
            <p:sp>
              <p:nvSpPr>
                <p:cNvPr id="163"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64"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1" name="Group 3834"/>
              <p:cNvGrpSpPr/>
              <p:nvPr/>
            </p:nvGrpSpPr>
            <p:grpSpPr>
              <a:xfrm>
                <a:off x="6514290" y="2340527"/>
                <a:ext cx="283144" cy="714746"/>
                <a:chOff x="0" y="0"/>
                <a:chExt cx="590244" cy="1489964"/>
              </a:xfrm>
              <a:solidFill>
                <a:schemeClr val="accent1"/>
              </a:solidFill>
            </p:grpSpPr>
            <p:sp>
              <p:nvSpPr>
                <p:cNvPr id="161"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62"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2" name="Group 3837"/>
              <p:cNvGrpSpPr/>
              <p:nvPr/>
            </p:nvGrpSpPr>
            <p:grpSpPr>
              <a:xfrm>
                <a:off x="6884711" y="2340527"/>
                <a:ext cx="283145" cy="714746"/>
                <a:chOff x="0" y="0"/>
                <a:chExt cx="590244" cy="1489964"/>
              </a:xfrm>
              <a:solidFill>
                <a:schemeClr val="accent1"/>
              </a:solidFill>
            </p:grpSpPr>
            <p:sp>
              <p:nvSpPr>
                <p:cNvPr id="159"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60"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3" name="Group 3840"/>
              <p:cNvGrpSpPr/>
              <p:nvPr/>
            </p:nvGrpSpPr>
            <p:grpSpPr>
              <a:xfrm>
                <a:off x="3190030" y="2340527"/>
                <a:ext cx="283144" cy="714746"/>
                <a:chOff x="0" y="0"/>
                <a:chExt cx="590244" cy="1489964"/>
              </a:xfrm>
              <a:solidFill>
                <a:schemeClr val="accent1"/>
              </a:solidFill>
            </p:grpSpPr>
            <p:sp>
              <p:nvSpPr>
                <p:cNvPr id="157"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58"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4" name="Group 3843"/>
              <p:cNvGrpSpPr/>
              <p:nvPr/>
            </p:nvGrpSpPr>
            <p:grpSpPr>
              <a:xfrm>
                <a:off x="3559056" y="2340527"/>
                <a:ext cx="283144" cy="714746"/>
                <a:chOff x="0" y="0"/>
                <a:chExt cx="590244" cy="1489964"/>
              </a:xfrm>
              <a:solidFill>
                <a:schemeClr val="accent1"/>
              </a:solidFill>
            </p:grpSpPr>
            <p:sp>
              <p:nvSpPr>
                <p:cNvPr id="155"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56"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5" name="Group 3846"/>
              <p:cNvGrpSpPr/>
              <p:nvPr/>
            </p:nvGrpSpPr>
            <p:grpSpPr>
              <a:xfrm>
                <a:off x="3929542" y="2340527"/>
                <a:ext cx="283144" cy="714746"/>
                <a:chOff x="0" y="0"/>
                <a:chExt cx="590244" cy="1489964"/>
              </a:xfrm>
              <a:solidFill>
                <a:schemeClr val="accent1"/>
              </a:solidFill>
            </p:grpSpPr>
            <p:sp>
              <p:nvSpPr>
                <p:cNvPr id="153"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54"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6" name="Group 3849"/>
              <p:cNvGrpSpPr/>
              <p:nvPr/>
            </p:nvGrpSpPr>
            <p:grpSpPr>
              <a:xfrm>
                <a:off x="4298503" y="2340527"/>
                <a:ext cx="283144" cy="714746"/>
                <a:chOff x="0" y="0"/>
                <a:chExt cx="590244" cy="1489964"/>
              </a:xfrm>
              <a:solidFill>
                <a:schemeClr val="accent1"/>
              </a:solidFill>
            </p:grpSpPr>
            <p:sp>
              <p:nvSpPr>
                <p:cNvPr id="151"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52"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7" name="Group 3852"/>
              <p:cNvGrpSpPr/>
              <p:nvPr/>
            </p:nvGrpSpPr>
            <p:grpSpPr>
              <a:xfrm>
                <a:off x="4668551" y="2340527"/>
                <a:ext cx="283144" cy="714746"/>
                <a:chOff x="0" y="0"/>
                <a:chExt cx="590244" cy="1489964"/>
              </a:xfrm>
              <a:solidFill>
                <a:schemeClr val="accent1"/>
              </a:solidFill>
            </p:grpSpPr>
            <p:sp>
              <p:nvSpPr>
                <p:cNvPr id="149"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50"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8" name="Group 3855"/>
              <p:cNvGrpSpPr/>
              <p:nvPr/>
            </p:nvGrpSpPr>
            <p:grpSpPr>
              <a:xfrm>
                <a:off x="5037578" y="2340527"/>
                <a:ext cx="283144" cy="714746"/>
                <a:chOff x="0" y="0"/>
                <a:chExt cx="590244" cy="1489964"/>
              </a:xfrm>
              <a:solidFill>
                <a:schemeClr val="accent1"/>
              </a:solidFill>
            </p:grpSpPr>
            <p:sp>
              <p:nvSpPr>
                <p:cNvPr id="147"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48"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9" name="Group 3858"/>
              <p:cNvGrpSpPr/>
              <p:nvPr/>
            </p:nvGrpSpPr>
            <p:grpSpPr>
              <a:xfrm>
                <a:off x="5407999" y="2340527"/>
                <a:ext cx="283144" cy="714746"/>
                <a:chOff x="0" y="0"/>
                <a:chExt cx="590244" cy="1489964"/>
              </a:xfrm>
              <a:solidFill>
                <a:schemeClr val="accent1"/>
              </a:solidFill>
            </p:grpSpPr>
            <p:sp>
              <p:nvSpPr>
                <p:cNvPr id="145"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46"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30" name="Group 3861"/>
              <p:cNvGrpSpPr/>
              <p:nvPr/>
            </p:nvGrpSpPr>
            <p:grpSpPr>
              <a:xfrm>
                <a:off x="5777024" y="2340527"/>
                <a:ext cx="283144" cy="714746"/>
                <a:chOff x="0" y="0"/>
                <a:chExt cx="590244" cy="1489964"/>
              </a:xfrm>
              <a:solidFill>
                <a:schemeClr val="accent1"/>
              </a:solidFill>
            </p:grpSpPr>
            <p:sp>
              <p:nvSpPr>
                <p:cNvPr id="143"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44"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31" name="Group 3864"/>
              <p:cNvGrpSpPr/>
              <p:nvPr/>
            </p:nvGrpSpPr>
            <p:grpSpPr>
              <a:xfrm>
                <a:off x="1709814" y="2340527"/>
                <a:ext cx="283144" cy="714746"/>
                <a:chOff x="0" y="0"/>
                <a:chExt cx="590244" cy="1489964"/>
              </a:xfrm>
              <a:solidFill>
                <a:schemeClr val="accent1"/>
              </a:solidFill>
            </p:grpSpPr>
            <p:sp>
              <p:nvSpPr>
                <p:cNvPr id="141"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42"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32" name="Group 3867"/>
              <p:cNvGrpSpPr/>
              <p:nvPr/>
            </p:nvGrpSpPr>
            <p:grpSpPr>
              <a:xfrm>
                <a:off x="2078840" y="2340527"/>
                <a:ext cx="283144" cy="714746"/>
                <a:chOff x="0" y="0"/>
                <a:chExt cx="590244" cy="1489964"/>
              </a:xfrm>
              <a:solidFill>
                <a:schemeClr val="accent1"/>
              </a:solidFill>
            </p:grpSpPr>
            <p:sp>
              <p:nvSpPr>
                <p:cNvPr id="139"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40"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33" name="Group 3870"/>
              <p:cNvGrpSpPr/>
              <p:nvPr/>
            </p:nvGrpSpPr>
            <p:grpSpPr>
              <a:xfrm>
                <a:off x="2449260" y="2340527"/>
                <a:ext cx="283145" cy="714746"/>
                <a:chOff x="0" y="0"/>
                <a:chExt cx="590244" cy="1489964"/>
              </a:xfrm>
              <a:solidFill>
                <a:schemeClr val="accent1"/>
              </a:solidFill>
            </p:grpSpPr>
            <p:sp>
              <p:nvSpPr>
                <p:cNvPr id="137"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38"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34" name="Group 3873"/>
              <p:cNvGrpSpPr/>
              <p:nvPr/>
            </p:nvGrpSpPr>
            <p:grpSpPr>
              <a:xfrm>
                <a:off x="2818287" y="2340527"/>
                <a:ext cx="283144" cy="714746"/>
                <a:chOff x="0" y="0"/>
                <a:chExt cx="590244" cy="1489964"/>
              </a:xfrm>
              <a:solidFill>
                <a:schemeClr val="accent1"/>
              </a:solidFill>
            </p:grpSpPr>
            <p:sp>
              <p:nvSpPr>
                <p:cNvPr id="135"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36"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sp>
            <p:nvSpPr>
              <p:cNvPr id="207" name="Text Placeholder 2"/>
              <p:cNvSpPr txBox="1">
                <a:spLocks/>
              </p:cNvSpPr>
              <p:nvPr/>
            </p:nvSpPr>
            <p:spPr>
              <a:xfrm>
                <a:off x="4147846" y="5856419"/>
                <a:ext cx="396148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chemeClr val="tx2"/>
                    </a:solidFill>
                    <a:latin typeface="Lato Regular"/>
                  </a:rPr>
                  <a:t>20% of the trans community have non-binary identities.</a:t>
                </a:r>
                <a:endParaRPr lang="en-US" sz="1200" dirty="0">
                  <a:solidFill>
                    <a:schemeClr val="tx2"/>
                  </a:solidFill>
                  <a:latin typeface="Lato Regular"/>
                  <a:cs typeface="Raleway Light"/>
                </a:endParaRPr>
              </a:p>
            </p:txBody>
          </p:sp>
        </p:grpSp>
        <p:grpSp>
          <p:nvGrpSpPr>
            <p:cNvPr id="18" name="Group 17"/>
            <p:cNvGrpSpPr/>
            <p:nvPr/>
          </p:nvGrpSpPr>
          <p:grpSpPr>
            <a:xfrm>
              <a:off x="1686932" y="3178139"/>
              <a:ext cx="7349178" cy="716367"/>
              <a:chOff x="1685783" y="3412078"/>
              <a:chExt cx="7351092" cy="716367"/>
            </a:xfrm>
          </p:grpSpPr>
          <p:grpSp>
            <p:nvGrpSpPr>
              <p:cNvPr id="9" name="Group 8"/>
              <p:cNvGrpSpPr/>
              <p:nvPr/>
            </p:nvGrpSpPr>
            <p:grpSpPr>
              <a:xfrm>
                <a:off x="6121233" y="3412078"/>
                <a:ext cx="328647" cy="713215"/>
                <a:chOff x="6121233" y="3412078"/>
                <a:chExt cx="328647" cy="713215"/>
              </a:xfrm>
              <a:solidFill>
                <a:schemeClr val="bg1">
                  <a:lumMod val="85000"/>
                </a:schemeClr>
              </a:solidFill>
            </p:grpSpPr>
            <p:sp>
              <p:nvSpPr>
                <p:cNvPr id="79"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80"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0" name="Group 9"/>
              <p:cNvGrpSpPr/>
              <p:nvPr/>
            </p:nvGrpSpPr>
            <p:grpSpPr>
              <a:xfrm>
                <a:off x="6490258" y="3412078"/>
                <a:ext cx="328648" cy="713215"/>
                <a:chOff x="6490258" y="3412078"/>
                <a:chExt cx="328648" cy="713215"/>
              </a:xfrm>
              <a:solidFill>
                <a:schemeClr val="bg1">
                  <a:lumMod val="85000"/>
                </a:schemeClr>
              </a:solidFill>
            </p:grpSpPr>
            <p:sp>
              <p:nvSpPr>
                <p:cNvPr id="8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8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1" name="Group 10"/>
              <p:cNvGrpSpPr/>
              <p:nvPr/>
            </p:nvGrpSpPr>
            <p:grpSpPr>
              <a:xfrm>
                <a:off x="6860681" y="3412078"/>
                <a:ext cx="328647" cy="713215"/>
                <a:chOff x="6860681" y="3412078"/>
                <a:chExt cx="328647" cy="713215"/>
              </a:xfrm>
              <a:solidFill>
                <a:schemeClr val="bg1">
                  <a:lumMod val="85000"/>
                </a:schemeClr>
              </a:solidFill>
            </p:grpSpPr>
            <p:sp>
              <p:nvSpPr>
                <p:cNvPr id="8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8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2" name="Group 11"/>
              <p:cNvGrpSpPr/>
              <p:nvPr/>
            </p:nvGrpSpPr>
            <p:grpSpPr>
              <a:xfrm>
                <a:off x="7229705" y="3412078"/>
                <a:ext cx="328647" cy="713215"/>
                <a:chOff x="7229705" y="3412078"/>
                <a:chExt cx="328647" cy="713215"/>
              </a:xfrm>
              <a:solidFill>
                <a:schemeClr val="bg1">
                  <a:lumMod val="85000"/>
                </a:schemeClr>
              </a:solidFill>
            </p:grpSpPr>
            <p:sp>
              <p:nvSpPr>
                <p:cNvPr id="8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8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3" name="Group 12"/>
              <p:cNvGrpSpPr/>
              <p:nvPr/>
            </p:nvGrpSpPr>
            <p:grpSpPr>
              <a:xfrm>
                <a:off x="7599755" y="3412078"/>
                <a:ext cx="328648" cy="713215"/>
                <a:chOff x="7599755" y="3412078"/>
                <a:chExt cx="328648" cy="713215"/>
              </a:xfrm>
              <a:solidFill>
                <a:schemeClr val="bg1">
                  <a:lumMod val="85000"/>
                </a:schemeClr>
              </a:solidFill>
            </p:grpSpPr>
            <p:sp>
              <p:nvSpPr>
                <p:cNvPr id="87"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88"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4" name="Group 13"/>
              <p:cNvGrpSpPr/>
              <p:nvPr/>
            </p:nvGrpSpPr>
            <p:grpSpPr>
              <a:xfrm>
                <a:off x="7968781" y="3412078"/>
                <a:ext cx="328648" cy="713215"/>
                <a:chOff x="7968781" y="3412078"/>
                <a:chExt cx="328648" cy="713215"/>
              </a:xfrm>
              <a:solidFill>
                <a:schemeClr val="bg1">
                  <a:lumMod val="85000"/>
                </a:schemeClr>
              </a:solidFill>
            </p:grpSpPr>
            <p:sp>
              <p:nvSpPr>
                <p:cNvPr id="89"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0"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5" name="Group 14"/>
              <p:cNvGrpSpPr/>
              <p:nvPr/>
            </p:nvGrpSpPr>
            <p:grpSpPr>
              <a:xfrm>
                <a:off x="8339202" y="3412078"/>
                <a:ext cx="328648" cy="713215"/>
                <a:chOff x="8339202" y="3412078"/>
                <a:chExt cx="328648" cy="713215"/>
              </a:xfrm>
              <a:solidFill>
                <a:schemeClr val="bg1">
                  <a:lumMod val="85000"/>
                </a:schemeClr>
              </a:solidFill>
            </p:grpSpPr>
            <p:sp>
              <p:nvSpPr>
                <p:cNvPr id="9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6" name="Group 15"/>
              <p:cNvGrpSpPr/>
              <p:nvPr/>
            </p:nvGrpSpPr>
            <p:grpSpPr>
              <a:xfrm>
                <a:off x="8708228" y="3412078"/>
                <a:ext cx="328647" cy="713215"/>
                <a:chOff x="8708228" y="3412078"/>
                <a:chExt cx="328647" cy="713215"/>
              </a:xfrm>
              <a:solidFill>
                <a:schemeClr val="bg1">
                  <a:lumMod val="85000"/>
                </a:schemeClr>
              </a:solidFill>
            </p:grpSpPr>
            <p:sp>
              <p:nvSpPr>
                <p:cNvPr id="9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sp>
            <p:nvSpPr>
              <p:cNvPr id="95" name="Shape 3804"/>
              <p:cNvSpPr/>
              <p:nvPr/>
            </p:nvSpPr>
            <p:spPr>
              <a:xfrm>
                <a:off x="327504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6" name="Shape 3805"/>
              <p:cNvSpPr/>
              <p:nvPr/>
            </p:nvSpPr>
            <p:spPr>
              <a:xfrm>
                <a:off x="316599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7" name="Shape 3806"/>
              <p:cNvSpPr/>
              <p:nvPr/>
            </p:nvSpPr>
            <p:spPr>
              <a:xfrm>
                <a:off x="3644068"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8" name="Shape 3807"/>
              <p:cNvSpPr/>
              <p:nvPr/>
            </p:nvSpPr>
            <p:spPr>
              <a:xfrm>
                <a:off x="353502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99" name="Shape 3808"/>
              <p:cNvSpPr/>
              <p:nvPr/>
            </p:nvSpPr>
            <p:spPr>
              <a:xfrm>
                <a:off x="4014489"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0" name="Shape 3809"/>
              <p:cNvSpPr/>
              <p:nvPr/>
            </p:nvSpPr>
            <p:spPr>
              <a:xfrm>
                <a:off x="390544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1" name="Shape 3810"/>
              <p:cNvSpPr/>
              <p:nvPr/>
            </p:nvSpPr>
            <p:spPr>
              <a:xfrm>
                <a:off x="4383515"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2" name="Shape 3811"/>
              <p:cNvSpPr/>
              <p:nvPr/>
            </p:nvSpPr>
            <p:spPr>
              <a:xfrm>
                <a:off x="427447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3" name="Shape 3812"/>
              <p:cNvSpPr/>
              <p:nvPr/>
            </p:nvSpPr>
            <p:spPr>
              <a:xfrm>
                <a:off x="4753563"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4" name="Shape 3813"/>
              <p:cNvSpPr/>
              <p:nvPr/>
            </p:nvSpPr>
            <p:spPr>
              <a:xfrm>
                <a:off x="464451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5" name="Shape 3814"/>
              <p:cNvSpPr/>
              <p:nvPr/>
            </p:nvSpPr>
            <p:spPr>
              <a:xfrm>
                <a:off x="512258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6" name="Shape 3815"/>
              <p:cNvSpPr/>
              <p:nvPr/>
            </p:nvSpPr>
            <p:spPr>
              <a:xfrm>
                <a:off x="501354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7" name="Shape 3816"/>
              <p:cNvSpPr/>
              <p:nvPr/>
            </p:nvSpPr>
            <p:spPr>
              <a:xfrm>
                <a:off x="549301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08" name="Shape 3817"/>
              <p:cNvSpPr/>
              <p:nvPr/>
            </p:nvSpPr>
            <p:spPr>
              <a:xfrm>
                <a:off x="5383967"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nvGrpSpPr>
              <p:cNvPr id="8" name="Group 7"/>
              <p:cNvGrpSpPr/>
              <p:nvPr/>
            </p:nvGrpSpPr>
            <p:grpSpPr>
              <a:xfrm>
                <a:off x="5752993" y="3412078"/>
                <a:ext cx="328647" cy="713215"/>
                <a:chOff x="5752993" y="3412078"/>
                <a:chExt cx="328647" cy="713215"/>
              </a:xfrm>
              <a:solidFill>
                <a:schemeClr val="bg1">
                  <a:lumMod val="85000"/>
                </a:schemeClr>
              </a:solidFill>
            </p:grpSpPr>
            <p:sp>
              <p:nvSpPr>
                <p:cNvPr id="109"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0"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sp>
            <p:nvSpPr>
              <p:cNvPr id="111" name="Shape 3820"/>
              <p:cNvSpPr/>
              <p:nvPr/>
            </p:nvSpPr>
            <p:spPr>
              <a:xfrm>
                <a:off x="179482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2" name="Shape 3821"/>
              <p:cNvSpPr/>
              <p:nvPr/>
            </p:nvSpPr>
            <p:spPr>
              <a:xfrm>
                <a:off x="1685783"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3" name="Shape 3822"/>
              <p:cNvSpPr/>
              <p:nvPr/>
            </p:nvSpPr>
            <p:spPr>
              <a:xfrm>
                <a:off x="216385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4" name="Shape 3823"/>
              <p:cNvSpPr/>
              <p:nvPr/>
            </p:nvSpPr>
            <p:spPr>
              <a:xfrm>
                <a:off x="205480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5" name="Shape 3824"/>
              <p:cNvSpPr/>
              <p:nvPr/>
            </p:nvSpPr>
            <p:spPr>
              <a:xfrm>
                <a:off x="253427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6" name="Shape 3825"/>
              <p:cNvSpPr/>
              <p:nvPr/>
            </p:nvSpPr>
            <p:spPr>
              <a:xfrm>
                <a:off x="2425230"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7" name="Shape 3826"/>
              <p:cNvSpPr/>
              <p:nvPr/>
            </p:nvSpPr>
            <p:spPr>
              <a:xfrm>
                <a:off x="290324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18" name="Shape 3827"/>
              <p:cNvSpPr/>
              <p:nvPr/>
            </p:nvSpPr>
            <p:spPr>
              <a:xfrm>
                <a:off x="279425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nvGrpSpPr>
              <p:cNvPr id="166" name="Group 3876"/>
              <p:cNvGrpSpPr/>
              <p:nvPr/>
            </p:nvGrpSpPr>
            <p:grpSpPr>
              <a:xfrm>
                <a:off x="3167035" y="3415231"/>
                <a:ext cx="328647" cy="713214"/>
                <a:chOff x="0" y="0"/>
                <a:chExt cx="685101" cy="1486772"/>
              </a:xfrm>
              <a:solidFill>
                <a:schemeClr val="accent2"/>
              </a:solidFill>
            </p:grpSpPr>
            <p:sp>
              <p:nvSpPr>
                <p:cNvPr id="197"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98"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67" name="Group 3879"/>
              <p:cNvGrpSpPr/>
              <p:nvPr/>
            </p:nvGrpSpPr>
            <p:grpSpPr>
              <a:xfrm>
                <a:off x="3536061" y="3415231"/>
                <a:ext cx="328647" cy="713214"/>
                <a:chOff x="0" y="0"/>
                <a:chExt cx="685101" cy="1486772"/>
              </a:xfrm>
              <a:solidFill>
                <a:schemeClr val="accent2"/>
              </a:solidFill>
            </p:grpSpPr>
            <p:sp>
              <p:nvSpPr>
                <p:cNvPr id="195"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96"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68" name="Group 3882"/>
              <p:cNvGrpSpPr/>
              <p:nvPr/>
            </p:nvGrpSpPr>
            <p:grpSpPr>
              <a:xfrm>
                <a:off x="3906481" y="3415231"/>
                <a:ext cx="328648" cy="713214"/>
                <a:chOff x="0" y="0"/>
                <a:chExt cx="685101" cy="1486772"/>
              </a:xfrm>
              <a:solidFill>
                <a:schemeClr val="accent2"/>
              </a:solidFill>
            </p:grpSpPr>
            <p:sp>
              <p:nvSpPr>
                <p:cNvPr id="193"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94"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69" name="Group 3885"/>
              <p:cNvGrpSpPr/>
              <p:nvPr/>
            </p:nvGrpSpPr>
            <p:grpSpPr>
              <a:xfrm>
                <a:off x="4275506" y="3415231"/>
                <a:ext cx="328647" cy="713214"/>
                <a:chOff x="0" y="0"/>
                <a:chExt cx="685101" cy="1486772"/>
              </a:xfrm>
              <a:solidFill>
                <a:schemeClr val="accent2"/>
              </a:solidFill>
            </p:grpSpPr>
            <p:sp>
              <p:nvSpPr>
                <p:cNvPr id="191"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92"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0" name="Group 3888"/>
              <p:cNvGrpSpPr/>
              <p:nvPr/>
            </p:nvGrpSpPr>
            <p:grpSpPr>
              <a:xfrm>
                <a:off x="4645555" y="3415231"/>
                <a:ext cx="328648" cy="713214"/>
                <a:chOff x="0" y="0"/>
                <a:chExt cx="685101" cy="1486772"/>
              </a:xfrm>
              <a:solidFill>
                <a:schemeClr val="accent2"/>
              </a:solidFill>
            </p:grpSpPr>
            <p:sp>
              <p:nvSpPr>
                <p:cNvPr id="189"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90"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1" name="Group 3891"/>
              <p:cNvGrpSpPr/>
              <p:nvPr/>
            </p:nvGrpSpPr>
            <p:grpSpPr>
              <a:xfrm>
                <a:off x="5014581" y="3415231"/>
                <a:ext cx="328647" cy="713214"/>
                <a:chOff x="0" y="0"/>
                <a:chExt cx="685101" cy="1486772"/>
              </a:xfrm>
              <a:solidFill>
                <a:schemeClr val="accent2"/>
              </a:solidFill>
            </p:grpSpPr>
            <p:sp>
              <p:nvSpPr>
                <p:cNvPr id="187"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88"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2" name="Group 3894"/>
              <p:cNvGrpSpPr/>
              <p:nvPr/>
            </p:nvGrpSpPr>
            <p:grpSpPr>
              <a:xfrm>
                <a:off x="5385003" y="3415231"/>
                <a:ext cx="328648" cy="713214"/>
                <a:chOff x="0" y="0"/>
                <a:chExt cx="685101" cy="1486772"/>
              </a:xfrm>
              <a:solidFill>
                <a:schemeClr val="accent2"/>
              </a:solidFill>
            </p:grpSpPr>
            <p:sp>
              <p:nvSpPr>
                <p:cNvPr id="185"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86"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3" name="Group 3897"/>
              <p:cNvGrpSpPr/>
              <p:nvPr/>
            </p:nvGrpSpPr>
            <p:grpSpPr>
              <a:xfrm>
                <a:off x="1686818" y="3415231"/>
                <a:ext cx="328648" cy="713214"/>
                <a:chOff x="0" y="0"/>
                <a:chExt cx="685101" cy="1486772"/>
              </a:xfrm>
              <a:solidFill>
                <a:schemeClr val="accent2"/>
              </a:solidFill>
            </p:grpSpPr>
            <p:sp>
              <p:nvSpPr>
                <p:cNvPr id="183"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84"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4" name="Group 3900"/>
              <p:cNvGrpSpPr/>
              <p:nvPr/>
            </p:nvGrpSpPr>
            <p:grpSpPr>
              <a:xfrm>
                <a:off x="2055844" y="3415231"/>
                <a:ext cx="328647" cy="713214"/>
                <a:chOff x="0" y="0"/>
                <a:chExt cx="685101" cy="1486772"/>
              </a:xfrm>
              <a:solidFill>
                <a:schemeClr val="accent2"/>
              </a:solidFill>
            </p:grpSpPr>
            <p:sp>
              <p:nvSpPr>
                <p:cNvPr id="181"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82"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5" name="Group 3903"/>
              <p:cNvGrpSpPr/>
              <p:nvPr/>
            </p:nvGrpSpPr>
            <p:grpSpPr>
              <a:xfrm>
                <a:off x="2426266" y="3415231"/>
                <a:ext cx="328648" cy="713214"/>
                <a:chOff x="0" y="0"/>
                <a:chExt cx="685101" cy="1486772"/>
              </a:xfrm>
              <a:solidFill>
                <a:schemeClr val="accent2"/>
              </a:solidFill>
            </p:grpSpPr>
            <p:sp>
              <p:nvSpPr>
                <p:cNvPr id="179"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80"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nvGrpSpPr>
              <p:cNvPr id="176" name="Group 3906"/>
              <p:cNvGrpSpPr/>
              <p:nvPr/>
            </p:nvGrpSpPr>
            <p:grpSpPr>
              <a:xfrm>
                <a:off x="2795292" y="3415231"/>
                <a:ext cx="328648" cy="713214"/>
                <a:chOff x="0" y="0"/>
                <a:chExt cx="685101" cy="1486772"/>
              </a:xfrm>
              <a:solidFill>
                <a:schemeClr val="accent2"/>
              </a:solidFill>
            </p:grpSpPr>
            <p:sp>
              <p:nvSpPr>
                <p:cNvPr id="177"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sp>
              <p:nvSpPr>
                <p:cNvPr id="178"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p>
              </p:txBody>
            </p:sp>
          </p:grpSp>
        </p:grpSp>
        <p:grpSp>
          <p:nvGrpSpPr>
            <p:cNvPr id="212" name="Group 211"/>
            <p:cNvGrpSpPr/>
            <p:nvPr/>
          </p:nvGrpSpPr>
          <p:grpSpPr>
            <a:xfrm>
              <a:off x="4961838" y="4497221"/>
              <a:ext cx="2284668" cy="1090637"/>
              <a:chOff x="4948842" y="4731160"/>
              <a:chExt cx="2285263" cy="1090637"/>
            </a:xfrm>
          </p:grpSpPr>
          <p:sp>
            <p:nvSpPr>
              <p:cNvPr id="203" name="Text Placeholder 2"/>
              <p:cNvSpPr txBox="1">
                <a:spLocks/>
              </p:cNvSpPr>
              <p:nvPr/>
            </p:nvSpPr>
            <p:spPr>
              <a:xfrm>
                <a:off x="4948842"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dirty="0">
                    <a:solidFill>
                      <a:schemeClr val="accent2">
                        <a:lumMod val="75000"/>
                      </a:schemeClr>
                    </a:solidFill>
                    <a:latin typeface="Lato Regular"/>
                    <a:cs typeface="Lato Regular"/>
                  </a:rPr>
                  <a:t>Non-Binary</a:t>
                </a:r>
              </a:p>
            </p:txBody>
          </p:sp>
          <p:sp>
            <p:nvSpPr>
              <p:cNvPr id="209" name="TextBox 208"/>
              <p:cNvSpPr txBox="1"/>
              <p:nvPr/>
            </p:nvSpPr>
            <p:spPr>
              <a:xfrm>
                <a:off x="4988600" y="5083133"/>
                <a:ext cx="2245505" cy="738664"/>
              </a:xfrm>
              <a:prstGeom prst="rect">
                <a:avLst/>
              </a:prstGeom>
              <a:noFill/>
            </p:spPr>
            <p:txBody>
              <a:bodyPr wrap="square" lIns="0" tIns="0" rIns="0" bIns="0" rtlCol="0">
                <a:spAutoFit/>
              </a:bodyPr>
              <a:lstStyle/>
              <a:p>
                <a:r>
                  <a:rPr lang="en-CA" sz="1200" dirty="0">
                    <a:solidFill>
                      <a:schemeClr val="tx2"/>
                    </a:solidFill>
                    <a:latin typeface="Lato Regular"/>
                  </a:rPr>
                  <a:t>Refers to a person whose gender identity does not align with the binary concept of gender such as man or woman.</a:t>
                </a:r>
              </a:p>
            </p:txBody>
          </p:sp>
        </p:grpSp>
        <p:grpSp>
          <p:nvGrpSpPr>
            <p:cNvPr id="213" name="Group 212"/>
            <p:cNvGrpSpPr/>
            <p:nvPr/>
          </p:nvGrpSpPr>
          <p:grpSpPr>
            <a:xfrm>
              <a:off x="7857251" y="4497220"/>
              <a:ext cx="2460792" cy="1100204"/>
              <a:chOff x="7845010" y="4731160"/>
              <a:chExt cx="2461433" cy="1100204"/>
            </a:xfrm>
          </p:grpSpPr>
          <p:sp>
            <p:nvSpPr>
              <p:cNvPr id="205" name="Text Placeholder 2"/>
              <p:cNvSpPr txBox="1">
                <a:spLocks/>
              </p:cNvSpPr>
              <p:nvPr/>
            </p:nvSpPr>
            <p:spPr>
              <a:xfrm>
                <a:off x="7845010"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b="1" dirty="0">
                    <a:solidFill>
                      <a:schemeClr val="bg1">
                        <a:lumMod val="50000"/>
                      </a:schemeClr>
                    </a:solidFill>
                    <a:latin typeface="Lato Regular"/>
                    <a:cs typeface="Lato Regular"/>
                  </a:rPr>
                  <a:t>Transsexual</a:t>
                </a:r>
              </a:p>
            </p:txBody>
          </p:sp>
          <p:sp>
            <p:nvSpPr>
              <p:cNvPr id="210" name="TextBox 209"/>
              <p:cNvSpPr txBox="1"/>
              <p:nvPr/>
            </p:nvSpPr>
            <p:spPr>
              <a:xfrm>
                <a:off x="7870410" y="5092700"/>
                <a:ext cx="2436033" cy="738664"/>
              </a:xfrm>
              <a:prstGeom prst="rect">
                <a:avLst/>
              </a:prstGeom>
              <a:noFill/>
            </p:spPr>
            <p:txBody>
              <a:bodyPr wrap="square" lIns="0" tIns="0" rIns="0" bIns="0" rtlCol="0">
                <a:spAutoFit/>
              </a:bodyPr>
              <a:lstStyle/>
              <a:p>
                <a:r>
                  <a:rPr lang="en-CA" sz="1200" dirty="0">
                    <a:solidFill>
                      <a:schemeClr val="tx2"/>
                    </a:solidFill>
                    <a:latin typeface="Lato Regular"/>
                  </a:rPr>
                  <a:t>A person who has a desire or has had treatment to make their physical appearance more consistent with their gender identity. </a:t>
                </a:r>
                <a:endParaRPr lang="en-US" sz="1200" dirty="0">
                  <a:solidFill>
                    <a:schemeClr val="tx2"/>
                  </a:solidFill>
                  <a:latin typeface="Source Sans Pro"/>
                  <a:cs typeface="Source Sans Pro"/>
                </a:endParaRPr>
              </a:p>
            </p:txBody>
          </p:sp>
        </p:grpSp>
      </p:grpSp>
      <p:sp>
        <p:nvSpPr>
          <p:cNvPr id="215" name="TextBox 214"/>
          <p:cNvSpPr txBox="1"/>
          <p:nvPr/>
        </p:nvSpPr>
        <p:spPr>
          <a:xfrm>
            <a:off x="995857" y="392007"/>
            <a:ext cx="10468769" cy="769441"/>
          </a:xfrm>
          <a:prstGeom prst="rect">
            <a:avLst/>
          </a:prstGeom>
          <a:noFill/>
        </p:spPr>
        <p:txBody>
          <a:bodyPr wrap="square" rtlCol="0">
            <a:spAutoFit/>
          </a:bodyPr>
          <a:lstStyle/>
          <a:p>
            <a:r>
              <a:rPr lang="en-CA" sz="4400" b="1" dirty="0">
                <a:solidFill>
                  <a:schemeClr val="tx2"/>
                </a:solidFill>
                <a:latin typeface="Lato Regular"/>
                <a:cs typeface="Lato Regular"/>
              </a:rPr>
              <a:t>Definitions</a:t>
            </a:r>
            <a:endParaRPr lang="id-ID" sz="4400" b="1" dirty="0">
              <a:solidFill>
                <a:schemeClr val="tx2"/>
              </a:solidFill>
              <a:latin typeface="Lato Regular"/>
              <a:cs typeface="Lato Regular"/>
            </a:endParaRPr>
          </a:p>
        </p:txBody>
      </p:sp>
      <p:sp>
        <p:nvSpPr>
          <p:cNvPr id="2" name="Rectangle 1"/>
          <p:cNvSpPr/>
          <p:nvPr/>
        </p:nvSpPr>
        <p:spPr>
          <a:xfrm>
            <a:off x="1093784" y="1010952"/>
            <a:ext cx="2755563" cy="276999"/>
          </a:xfrm>
          <a:prstGeom prst="rect">
            <a:avLst/>
          </a:prstGeom>
        </p:spPr>
        <p:txBody>
          <a:bodyPr wrap="none">
            <a:spAutoFit/>
          </a:bodyPr>
          <a:lstStyle/>
          <a:p>
            <a:r>
              <a:rPr lang="en-CA" sz="1200" dirty="0">
                <a:hlinkClick r:id="rId3"/>
              </a:rPr>
              <a:t>OPS Bilingual Glossary on gender identity</a:t>
            </a:r>
            <a:endParaRPr lang="en-CA" sz="1200" dirty="0"/>
          </a:p>
        </p:txBody>
      </p:sp>
    </p:spTree>
    <p:extLst>
      <p:ext uri="{BB962C8B-B14F-4D97-AF65-F5344CB8AC3E}">
        <p14:creationId xmlns:p14="http://schemas.microsoft.com/office/powerpoint/2010/main" val="859139258"/>
      </p:ext>
    </p:extLst>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
      <p:transition advClick="0" advTm="3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Did you know?</a:t>
            </a:r>
          </a:p>
        </p:txBody>
      </p:sp>
      <p:sp>
        <p:nvSpPr>
          <p:cNvPr id="8" name="Content Placeholder 2"/>
          <p:cNvSpPr txBox="1">
            <a:spLocks/>
          </p:cNvSpPr>
          <p:nvPr/>
        </p:nvSpPr>
        <p:spPr>
          <a:xfrm>
            <a:off x="643467" y="1782981"/>
            <a:ext cx="10905066" cy="4393982"/>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endParaRPr lang="en-US" sz="2000">
              <a:solidFill>
                <a:schemeClr val="tx1"/>
              </a:solidFill>
            </a:endParaRPr>
          </a:p>
          <a:p>
            <a:pPr lvl="1" indent="-228600">
              <a:lnSpc>
                <a:spcPct val="90000"/>
              </a:lnSpc>
              <a:buFont typeface="Arial" panose="020B0604020202020204" pitchFamily="34" charset="0"/>
              <a:buChar char="•"/>
            </a:pPr>
            <a:endParaRPr lang="en-US" sz="2000">
              <a:solidFill>
                <a:schemeClr val="tx1"/>
              </a:solidFill>
            </a:endParaRPr>
          </a:p>
          <a:p>
            <a:pPr indent="-228600">
              <a:lnSpc>
                <a:spcPct val="90000"/>
              </a:lnSpc>
            </a:pPr>
            <a:r>
              <a:rPr lang="en-US" sz="2000">
                <a:solidFill>
                  <a:schemeClr val="tx1"/>
                </a:solidFill>
              </a:rPr>
              <a:t>11% of LGBTQ+ adults and 26% of youth are non-binary (Williams Institute/Trevor Project)</a:t>
            </a:r>
          </a:p>
          <a:p>
            <a:pPr marL="0" indent="-228600">
              <a:lnSpc>
                <a:spcPct val="90000"/>
              </a:lnSpc>
            </a:pPr>
            <a:endParaRPr lang="en-US" sz="2000">
              <a:solidFill>
                <a:schemeClr val="tx1"/>
              </a:solidFill>
            </a:endParaRPr>
          </a:p>
          <a:p>
            <a:pPr indent="-228600">
              <a:lnSpc>
                <a:spcPct val="90000"/>
              </a:lnSpc>
            </a:pPr>
            <a:r>
              <a:rPr lang="en-US" sz="2000">
                <a:solidFill>
                  <a:schemeClr val="tx1"/>
                </a:solidFill>
              </a:rPr>
              <a:t>Non-binary youth who reported that “no one” respected their pronouns had </a:t>
            </a:r>
            <a:r>
              <a:rPr lang="en-US" sz="2000" b="1">
                <a:solidFill>
                  <a:schemeClr val="tx1"/>
                </a:solidFill>
              </a:rPr>
              <a:t>more than 2.5x the rate of attempting suicide</a:t>
            </a:r>
            <a:r>
              <a:rPr lang="en-US" sz="2000">
                <a:solidFill>
                  <a:schemeClr val="tx1"/>
                </a:solidFill>
              </a:rPr>
              <a:t> compared to those who reported that “all or most of the people” they know respected their pronouns (Trevor Project)</a:t>
            </a:r>
          </a:p>
          <a:p>
            <a:pPr marL="0" indent="-228600">
              <a:lnSpc>
                <a:spcPct val="90000"/>
              </a:lnSpc>
            </a:pPr>
            <a:endParaRPr lang="en-US" sz="2000">
              <a:solidFill>
                <a:schemeClr val="tx1"/>
              </a:solidFill>
            </a:endParaRPr>
          </a:p>
          <a:p>
            <a:pPr indent="-228600">
              <a:lnSpc>
                <a:spcPct val="90000"/>
              </a:lnSpc>
            </a:pPr>
            <a:r>
              <a:rPr lang="en-US" sz="2000">
                <a:solidFill>
                  <a:schemeClr val="tx1"/>
                </a:solidFill>
              </a:rPr>
              <a:t>35% of youth know someone who uses gender-neutral pronouns (Pew research institute)</a:t>
            </a:r>
          </a:p>
          <a:p>
            <a:pPr indent="-228600">
              <a:lnSpc>
                <a:spcPct val="90000"/>
              </a:lnSpc>
            </a:pPr>
            <a:r>
              <a:rPr lang="en-US" sz="2000">
                <a:solidFill>
                  <a:schemeClr val="tx1"/>
                </a:solidFill>
              </a:rPr>
              <a:t>17% of youth assigned male at birth are non-binary (Trevor Project)</a:t>
            </a:r>
          </a:p>
          <a:p>
            <a:pPr indent="-228600">
              <a:lnSpc>
                <a:spcPct val="90000"/>
              </a:lnSpc>
            </a:pPr>
            <a:r>
              <a:rPr lang="en-US" sz="2000">
                <a:solidFill>
                  <a:schemeClr val="tx1"/>
                </a:solidFill>
              </a:rPr>
              <a:t>28% of assigned female at birth are non-binary (Trevor Project)</a:t>
            </a:r>
          </a:p>
          <a:p>
            <a:pPr indent="-228600">
              <a:lnSpc>
                <a:spcPct val="90000"/>
              </a:lnSpc>
            </a:pPr>
            <a:endParaRPr lang="en-US" sz="2000">
              <a:solidFill>
                <a:schemeClr val="tx1"/>
              </a:solidFill>
            </a:endParaRP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 name="Straight Connector 5"/>
          <p:cNvCxnSpPr/>
          <p:nvPr/>
        </p:nvCxnSpPr>
        <p:spPr>
          <a:xfrm>
            <a:off x="899868" y="1003616"/>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706758"/>
      </p:ext>
    </p:extLst>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898790" y="1770701"/>
            <a:ext cx="6249310" cy="2477559"/>
          </a:xfrm>
          <a:prstGeom prst="rect">
            <a:avLst/>
          </a:prstGeom>
          <a:noFill/>
        </p:spPr>
        <p:txBody>
          <a:bodyPr wrap="square" lIns="121878" tIns="60939" rIns="121878" bIns="60939" rtlCol="0">
            <a:spAutoFit/>
          </a:bodyPr>
          <a:lstStyle/>
          <a:p>
            <a:pPr marL="342900" indent="-342900">
              <a:buFont typeface="Wingdings" panose="05000000000000000000" pitchFamily="2" charset="2"/>
              <a:buChar char="§"/>
            </a:pPr>
            <a:r>
              <a:rPr lang="en-CA" sz="2000">
                <a:solidFill>
                  <a:schemeClr val="tx2"/>
                </a:solidFill>
                <a:latin typeface="Lato Regular"/>
              </a:rPr>
              <a:t>Gender-neutral language is language that avoids bias toward a particular sex or social gender. </a:t>
            </a:r>
          </a:p>
          <a:p>
            <a:r>
              <a:rPr lang="en-CA" sz="2000">
                <a:solidFill>
                  <a:schemeClr val="tx2"/>
                </a:solidFill>
                <a:latin typeface="Lato Regular"/>
              </a:rPr>
              <a:t> </a:t>
            </a:r>
          </a:p>
          <a:p>
            <a:pPr marL="342900" indent="-342900">
              <a:buFont typeface="Wingdings" panose="05000000000000000000" pitchFamily="2" charset="2"/>
              <a:buChar char="§"/>
            </a:pPr>
            <a:r>
              <a:rPr lang="en-CA" sz="2000">
                <a:solidFill>
                  <a:schemeClr val="tx2"/>
                </a:solidFill>
                <a:latin typeface="Lato Regular"/>
              </a:rPr>
              <a:t>You can refer to individuals without assuming their gender and without assuming they are men or women. </a:t>
            </a:r>
          </a:p>
          <a:p>
            <a:pPr marL="342900" indent="-342900">
              <a:buFont typeface="Wingdings" panose="05000000000000000000" pitchFamily="2" charset="2"/>
              <a:buChar char="§"/>
            </a:pPr>
            <a:endParaRPr lang="en-CA" sz="2000" b="1">
              <a:solidFill>
                <a:schemeClr val="tx2"/>
              </a:solidFill>
              <a:latin typeface="Lato Regular"/>
              <a:cs typeface="Lato Light"/>
            </a:endParaRPr>
          </a:p>
          <a:p>
            <a:pPr marL="342900" indent="-342900">
              <a:buFont typeface="Wingdings" panose="05000000000000000000" pitchFamily="2" charset="2"/>
              <a:buChar char="§"/>
            </a:pPr>
            <a:endParaRPr lang="en-US" sz="1300" b="1" dirty="0">
              <a:solidFill>
                <a:schemeClr val="tx2"/>
              </a:solidFill>
              <a:latin typeface="Lato Regular"/>
              <a:cs typeface="Lato Light"/>
            </a:endParaRPr>
          </a:p>
        </p:txBody>
      </p:sp>
      <p:sp>
        <p:nvSpPr>
          <p:cNvPr id="21" name="TextBox 20"/>
          <p:cNvSpPr txBox="1"/>
          <p:nvPr/>
        </p:nvSpPr>
        <p:spPr>
          <a:xfrm>
            <a:off x="694576" y="528048"/>
            <a:ext cx="10715245" cy="538601"/>
          </a:xfrm>
          <a:prstGeom prst="rect">
            <a:avLst/>
          </a:prstGeom>
          <a:noFill/>
        </p:spPr>
        <p:txBody>
          <a:bodyPr wrap="square" lIns="45711" tIns="22856" rIns="45711" bIns="22856" rtlCol="0">
            <a:spAutoFit/>
          </a:bodyPr>
          <a:lstStyle/>
          <a:p>
            <a:r>
              <a:rPr lang="en-CA" sz="3200" b="1">
                <a:solidFill>
                  <a:schemeClr val="tx2"/>
                </a:solidFill>
                <a:latin typeface="Lato Regular"/>
                <a:cs typeface="Lato Regular"/>
              </a:rPr>
              <a:t>What is gender neutral language?</a:t>
            </a:r>
            <a:endParaRPr lang="id-ID" sz="3200" b="1" dirty="0">
              <a:solidFill>
                <a:schemeClr val="tx2"/>
              </a:solidFill>
              <a:latin typeface="Lato Regular"/>
              <a:cs typeface="Lato Regular"/>
            </a:endParaRPr>
          </a:p>
        </p:txBody>
      </p:sp>
      <p:cxnSp>
        <p:nvCxnSpPr>
          <p:cNvPr id="31" name="Straight Connector 30"/>
          <p:cNvCxnSpPr/>
          <p:nvPr/>
        </p:nvCxnSpPr>
        <p:spPr>
          <a:xfrm>
            <a:off x="813663" y="1197637"/>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pic>
        <p:nvPicPr>
          <p:cNvPr id="3074" name="Picture 2" descr="Gender Neutral Language: An Activity For Day Of Pink Or Any Day | ETFO Voice"/>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6901" b="6901"/>
          <a:stretch>
            <a:fillRect/>
          </a:stretch>
        </p:blipFill>
        <p:spPr bwMode="auto">
          <a:xfrm>
            <a:off x="559328" y="1757178"/>
            <a:ext cx="4339462" cy="249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0907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99868" y="1003616"/>
            <a:ext cx="392693"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770941" y="1392580"/>
            <a:ext cx="10447282" cy="5015147"/>
          </a:xfrm>
          <a:prstGeom prst="rect">
            <a:avLst/>
          </a:prstGeom>
        </p:spPr>
        <p:txBody>
          <a:bodyPr vert="horz" lIns="91443" tIns="45722" rIns="91443" bIns="45722"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000" dirty="0">
              <a:solidFill>
                <a:schemeClr val="bg2">
                  <a:lumMod val="50000"/>
                </a:schemeClr>
              </a:solidFill>
              <a:latin typeface="Lato Regular"/>
            </a:endParaRPr>
          </a:p>
          <a:p>
            <a:pPr>
              <a:buFont typeface="Wingdings" panose="05000000000000000000" pitchFamily="2" charset="2"/>
              <a:buChar char="§"/>
            </a:pPr>
            <a:r>
              <a:rPr lang="en-CA" sz="2000" dirty="0">
                <a:solidFill>
                  <a:schemeClr val="tx1"/>
                </a:solidFill>
              </a:rPr>
              <a:t>Gender neutral language is important when communicating or writing about clients because it is more accurate, respectful and is consistent with the values of equality recognized in the </a:t>
            </a:r>
            <a:r>
              <a:rPr lang="en-CA" sz="2000" dirty="0">
                <a:solidFill>
                  <a:schemeClr val="tx1"/>
                </a:solidFill>
                <a:hlinkClick r:id="rId3"/>
              </a:rPr>
              <a:t>Canadian Charter of Rights and Freedoms. </a:t>
            </a:r>
            <a:endParaRPr lang="en-CA" sz="2000" dirty="0">
              <a:solidFill>
                <a:schemeClr val="tx1"/>
              </a:solidFill>
            </a:endParaRPr>
          </a:p>
          <a:p>
            <a:pPr lvl="1">
              <a:buFont typeface="Courier New" panose="02070309020205020404" pitchFamily="49" charset="0"/>
              <a:buChar char="o"/>
            </a:pPr>
            <a:endParaRPr lang="en-CA" sz="2000" dirty="0">
              <a:solidFill>
                <a:schemeClr val="tx1"/>
              </a:solidFill>
            </a:endParaRPr>
          </a:p>
          <a:p>
            <a:pPr>
              <a:buFont typeface="Wingdings" panose="05000000000000000000" pitchFamily="2" charset="2"/>
              <a:buChar char="§"/>
            </a:pPr>
            <a:r>
              <a:rPr lang="en-CA" sz="2000" dirty="0">
                <a:solidFill>
                  <a:schemeClr val="tx1"/>
                </a:solidFill>
              </a:rPr>
              <a:t>In 1985, the Government of Ontario adopted an official policy of using gender-neutral language in all official publications.</a:t>
            </a:r>
          </a:p>
          <a:p>
            <a:pPr marL="0" indent="0">
              <a:buNone/>
            </a:pPr>
            <a:endParaRPr lang="en-CA" sz="2000" dirty="0">
              <a:solidFill>
                <a:schemeClr val="tx1"/>
              </a:solidFill>
            </a:endParaRPr>
          </a:p>
          <a:p>
            <a:pPr>
              <a:buFont typeface="Wingdings" panose="05000000000000000000" pitchFamily="2" charset="2"/>
              <a:buChar char="§"/>
            </a:pPr>
            <a:r>
              <a:rPr lang="en-US" sz="2000" dirty="0">
                <a:solidFill>
                  <a:schemeClr val="tx1"/>
                </a:solidFill>
              </a:rPr>
              <a:t>The purpose of gender-neutral language is to avoid word choices which may be interpreted as biased, discriminatory or demeaning by implying that one sex or social gender is the norm.</a:t>
            </a:r>
            <a:endParaRPr lang="en-CA" sz="2000" dirty="0">
              <a:solidFill>
                <a:schemeClr val="tx1"/>
              </a:solidFill>
            </a:endParaRPr>
          </a:p>
          <a:p>
            <a:pPr>
              <a:buFont typeface="Wingdings" panose="05000000000000000000" pitchFamily="2" charset="2"/>
              <a:buChar char="§"/>
            </a:pPr>
            <a:endParaRPr lang="en-CA" sz="2000" dirty="0">
              <a:solidFill>
                <a:schemeClr val="tx2"/>
              </a:solidFill>
              <a:latin typeface="Lato Regular"/>
            </a:endParaRPr>
          </a:p>
          <a:p>
            <a:pPr marL="0" indent="0">
              <a:buNone/>
            </a:pPr>
            <a:endParaRPr lang="en-CA" sz="2000" dirty="0">
              <a:solidFill>
                <a:schemeClr val="tx2"/>
              </a:solidFill>
              <a:latin typeface="Lato Regular"/>
            </a:endParaRPr>
          </a:p>
        </p:txBody>
      </p:sp>
      <p:sp>
        <p:nvSpPr>
          <p:cNvPr id="25" name="TextBox 24"/>
          <p:cNvSpPr txBox="1"/>
          <p:nvPr/>
        </p:nvSpPr>
        <p:spPr>
          <a:xfrm>
            <a:off x="770941" y="291881"/>
            <a:ext cx="10512407" cy="650180"/>
          </a:xfrm>
          <a:prstGeom prst="rect">
            <a:avLst/>
          </a:prstGeom>
          <a:noFill/>
        </p:spPr>
        <p:txBody>
          <a:bodyPr wrap="square" lIns="34292" tIns="17146" rIns="34292" bIns="17146" rtlCol="0">
            <a:spAutoFit/>
          </a:bodyPr>
          <a:lstStyle/>
          <a:p>
            <a:r>
              <a:rPr lang="en-CA" sz="4000" b="1" dirty="0">
                <a:solidFill>
                  <a:schemeClr val="tx2"/>
                </a:solidFill>
                <a:latin typeface="Lato Regular"/>
                <a:cs typeface="Lato Regular"/>
              </a:rPr>
              <a:t>Why gender neutral language important?</a:t>
            </a:r>
            <a:endParaRPr lang="id-ID" sz="4000" b="1" dirty="0">
              <a:solidFill>
                <a:schemeClr val="tx2"/>
              </a:solidFill>
              <a:latin typeface="Lato Regular"/>
              <a:cs typeface="Lato Regular"/>
            </a:endParaRPr>
          </a:p>
        </p:txBody>
      </p:sp>
    </p:spTree>
    <p:extLst>
      <p:ext uri="{BB962C8B-B14F-4D97-AF65-F5344CB8AC3E}">
        <p14:creationId xmlns:p14="http://schemas.microsoft.com/office/powerpoint/2010/main" val="3348260320"/>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9414" y="1558947"/>
            <a:ext cx="3357373" cy="29276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3" name="Title 20"/>
          <p:cNvSpPr txBox="1">
            <a:spLocks/>
          </p:cNvSpPr>
          <p:nvPr/>
        </p:nvSpPr>
        <p:spPr>
          <a:xfrm>
            <a:off x="809414" y="1580325"/>
            <a:ext cx="3351162" cy="1978993"/>
          </a:xfrm>
          <a:prstGeom prst="rect">
            <a:avLst/>
          </a:prstGeom>
        </p:spPr>
        <p:txBody>
          <a:bodyPr vert="horz" wrap="square" lIns="121910" tIns="60955" rIns="121910" bIns="60955"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400" b="1" dirty="0">
                <a:solidFill>
                  <a:schemeClr val="bg1"/>
                </a:solidFill>
              </a:rPr>
              <a:t>Listen</a:t>
            </a:r>
          </a:p>
          <a:p>
            <a:endParaRPr lang="en-US" sz="900" dirty="0">
              <a:solidFill>
                <a:schemeClr val="bg1"/>
              </a:solidFill>
            </a:endParaRPr>
          </a:p>
          <a:p>
            <a:pPr algn="l"/>
            <a:r>
              <a:rPr lang="en-US" sz="1800" dirty="0">
                <a:solidFill>
                  <a:schemeClr val="bg1"/>
                </a:solidFill>
                <a:latin typeface="Lato Light"/>
                <a:cs typeface="Lato Light"/>
              </a:rPr>
              <a:t>Observe and listen to the client’s verbal cues;</a:t>
            </a:r>
          </a:p>
          <a:p>
            <a:pPr marL="285750" indent="-285750" algn="l">
              <a:buFont typeface="Wingdings" panose="05000000000000000000" pitchFamily="2" charset="2"/>
              <a:buChar char="§"/>
            </a:pPr>
            <a:r>
              <a:rPr lang="en-US" sz="1800" b="1" dirty="0">
                <a:solidFill>
                  <a:schemeClr val="bg1"/>
                </a:solidFill>
                <a:latin typeface="Lato Light"/>
                <a:cs typeface="Lato Light"/>
              </a:rPr>
              <a:t>Key words</a:t>
            </a:r>
          </a:p>
          <a:p>
            <a:pPr marL="285750" indent="-285750" algn="l">
              <a:buFont typeface="Wingdings" panose="05000000000000000000" pitchFamily="2" charset="2"/>
              <a:buChar char="§"/>
            </a:pPr>
            <a:r>
              <a:rPr lang="en-US" sz="1800" b="1" dirty="0">
                <a:solidFill>
                  <a:schemeClr val="bg1"/>
                </a:solidFill>
                <a:latin typeface="Lato Light"/>
                <a:cs typeface="Lato Light"/>
              </a:rPr>
              <a:t>Phrases</a:t>
            </a:r>
          </a:p>
          <a:p>
            <a:pPr>
              <a:lnSpc>
                <a:spcPct val="130000"/>
              </a:lnSpc>
            </a:pPr>
            <a:endParaRPr lang="en-US" sz="1200" dirty="0">
              <a:solidFill>
                <a:schemeClr val="bg1"/>
              </a:solidFill>
            </a:endParaRPr>
          </a:p>
        </p:txBody>
      </p:sp>
      <p:sp>
        <p:nvSpPr>
          <p:cNvPr id="14" name="Rectangle 13"/>
          <p:cNvSpPr/>
          <p:nvPr/>
        </p:nvSpPr>
        <p:spPr>
          <a:xfrm>
            <a:off x="4162880" y="1560213"/>
            <a:ext cx="4036745" cy="29508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5" name="Title 20"/>
          <p:cNvSpPr txBox="1">
            <a:spLocks/>
          </p:cNvSpPr>
          <p:nvPr/>
        </p:nvSpPr>
        <p:spPr>
          <a:xfrm>
            <a:off x="4143548" y="1543392"/>
            <a:ext cx="4032840" cy="2015926"/>
          </a:xfrm>
          <a:prstGeom prst="rect">
            <a:avLst/>
          </a:prstGeom>
        </p:spPr>
        <p:txBody>
          <a:bodyPr vert="horz" wrap="square" lIns="121910" tIns="60955" rIns="121910" bIns="60955"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400" b="1" dirty="0">
                <a:solidFill>
                  <a:schemeClr val="bg1"/>
                </a:solidFill>
              </a:rPr>
              <a:t>Mirror and Match</a:t>
            </a:r>
          </a:p>
          <a:p>
            <a:pPr algn="l"/>
            <a:endParaRPr lang="en-US" sz="900" dirty="0">
              <a:solidFill>
                <a:schemeClr val="bg1"/>
              </a:solidFill>
            </a:endParaRPr>
          </a:p>
          <a:p>
            <a:pPr algn="l"/>
            <a:r>
              <a:rPr lang="en-US" sz="1800" b="1" dirty="0">
                <a:solidFill>
                  <a:schemeClr val="bg1"/>
                </a:solidFill>
                <a:latin typeface="Lato Light"/>
                <a:cs typeface="Lato Light"/>
              </a:rPr>
              <a:t>Identify </a:t>
            </a:r>
            <a:r>
              <a:rPr lang="en-US" sz="1800" dirty="0">
                <a:solidFill>
                  <a:schemeClr val="bg1"/>
                </a:solidFill>
                <a:latin typeface="Lato Light"/>
                <a:cs typeface="Lato Light"/>
              </a:rPr>
              <a:t>one of the client’s </a:t>
            </a:r>
            <a:r>
              <a:rPr lang="en-US" sz="1800" b="1" dirty="0">
                <a:solidFill>
                  <a:schemeClr val="bg1"/>
                </a:solidFill>
                <a:latin typeface="Lato Light"/>
                <a:cs typeface="Lato Light"/>
              </a:rPr>
              <a:t>key words</a:t>
            </a:r>
            <a:r>
              <a:rPr lang="en-US" sz="1800" dirty="0">
                <a:solidFill>
                  <a:schemeClr val="bg1"/>
                </a:solidFill>
                <a:latin typeface="Lato Light"/>
                <a:cs typeface="Lato Light"/>
              </a:rPr>
              <a:t> you heard; and </a:t>
            </a:r>
            <a:r>
              <a:rPr lang="en-US" sz="1800" b="1" dirty="0">
                <a:solidFill>
                  <a:schemeClr val="bg1"/>
                </a:solidFill>
                <a:latin typeface="Lato Light"/>
                <a:cs typeface="Lato Light"/>
              </a:rPr>
              <a:t>mirror </a:t>
            </a:r>
            <a:r>
              <a:rPr lang="en-US" sz="1800" dirty="0">
                <a:solidFill>
                  <a:schemeClr val="bg1"/>
                </a:solidFill>
                <a:latin typeface="Lato Light"/>
                <a:cs typeface="Lato Light"/>
              </a:rPr>
              <a:t>it back  when it is your turn to speak.</a:t>
            </a:r>
          </a:p>
          <a:p>
            <a:pPr algn="l"/>
            <a:endParaRPr lang="en-US" sz="1800" dirty="0">
              <a:solidFill>
                <a:schemeClr val="bg1"/>
              </a:solidFill>
              <a:latin typeface="Lato Light"/>
              <a:cs typeface="Lato Light"/>
            </a:endParaRPr>
          </a:p>
          <a:p>
            <a:pPr algn="l"/>
            <a:endParaRPr lang="en-US" sz="1800" dirty="0">
              <a:solidFill>
                <a:schemeClr val="bg1"/>
              </a:solidFill>
              <a:latin typeface="Lato Light"/>
              <a:cs typeface="Lato Light"/>
            </a:endParaRPr>
          </a:p>
        </p:txBody>
      </p:sp>
      <p:sp>
        <p:nvSpPr>
          <p:cNvPr id="16" name="Rectangle 15"/>
          <p:cNvSpPr/>
          <p:nvPr/>
        </p:nvSpPr>
        <p:spPr>
          <a:xfrm>
            <a:off x="8199627" y="1558947"/>
            <a:ext cx="3616322" cy="295085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7" name="Title 20"/>
          <p:cNvSpPr txBox="1">
            <a:spLocks/>
          </p:cNvSpPr>
          <p:nvPr/>
        </p:nvSpPr>
        <p:spPr>
          <a:xfrm>
            <a:off x="8199627" y="1655897"/>
            <a:ext cx="3603203" cy="2292925"/>
          </a:xfrm>
          <a:prstGeom prst="rect">
            <a:avLst/>
          </a:prstGeom>
        </p:spPr>
        <p:txBody>
          <a:bodyPr vert="horz" wrap="square" lIns="121910" tIns="60955" rIns="121910" bIns="60955"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400" b="1" dirty="0">
                <a:solidFill>
                  <a:schemeClr val="bg1"/>
                </a:solidFill>
              </a:rPr>
              <a:t>Ask questions</a:t>
            </a:r>
          </a:p>
          <a:p>
            <a:pPr algn="l"/>
            <a:endParaRPr lang="en-US" sz="900" b="1" dirty="0">
              <a:solidFill>
                <a:schemeClr val="bg1"/>
              </a:solidFill>
            </a:endParaRPr>
          </a:p>
          <a:p>
            <a:pPr algn="l"/>
            <a:r>
              <a:rPr lang="en-US" sz="1800" dirty="0">
                <a:solidFill>
                  <a:schemeClr val="bg1"/>
                </a:solidFill>
                <a:latin typeface="Lato Light"/>
                <a:cs typeface="Lato Light"/>
              </a:rPr>
              <a:t>You may ask indirect questions such as;</a:t>
            </a:r>
          </a:p>
          <a:p>
            <a:pPr marL="285750" indent="-285750" algn="l">
              <a:buFont typeface="Wingdings" panose="05000000000000000000" pitchFamily="2" charset="2"/>
              <a:buChar char="§"/>
            </a:pPr>
            <a:r>
              <a:rPr lang="en-US" sz="1800" dirty="0">
                <a:solidFill>
                  <a:schemeClr val="bg1"/>
                </a:solidFill>
                <a:latin typeface="Lato Light"/>
                <a:cs typeface="Lato Light"/>
              </a:rPr>
              <a:t>can I refer to you by your first name?; or</a:t>
            </a:r>
          </a:p>
          <a:p>
            <a:pPr marL="285750" indent="-285750" algn="l">
              <a:buFont typeface="Wingdings" panose="05000000000000000000" pitchFamily="2" charset="2"/>
              <a:buChar char="§"/>
            </a:pPr>
            <a:r>
              <a:rPr lang="en-US" sz="1800" dirty="0">
                <a:solidFill>
                  <a:schemeClr val="bg1"/>
                </a:solidFill>
                <a:latin typeface="Lato Light"/>
                <a:cs typeface="Lato Light"/>
              </a:rPr>
              <a:t>how would you prefer that I address you?</a:t>
            </a:r>
            <a:endParaRPr lang="en-US" sz="1800" dirty="0">
              <a:solidFill>
                <a:schemeClr val="bg1"/>
              </a:solidFill>
            </a:endParaRPr>
          </a:p>
        </p:txBody>
      </p:sp>
      <p:sp>
        <p:nvSpPr>
          <p:cNvPr id="22" name="Title 20"/>
          <p:cNvSpPr txBox="1">
            <a:spLocks/>
          </p:cNvSpPr>
          <p:nvPr/>
        </p:nvSpPr>
        <p:spPr>
          <a:xfrm>
            <a:off x="459194" y="535549"/>
            <a:ext cx="10473934" cy="425758"/>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4000" b="1" dirty="0">
                <a:solidFill>
                  <a:schemeClr val="tx2"/>
                </a:solidFill>
                <a:latin typeface="Lato Regular"/>
                <a:cs typeface="Open Sans"/>
              </a:rPr>
              <a:t>Using gender neutral language</a:t>
            </a:r>
          </a:p>
        </p:txBody>
      </p:sp>
      <p:pic>
        <p:nvPicPr>
          <p:cNvPr id="19" name="Picture Placeholder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689" r="12689"/>
          <a:stretch>
            <a:fillRect/>
          </a:stretch>
        </p:blipFill>
        <p:spPr>
          <a:xfrm>
            <a:off x="809414" y="4486639"/>
            <a:ext cx="3353464" cy="2371361"/>
          </a:xfrm>
        </p:spPr>
      </p:pic>
      <p:pic>
        <p:nvPicPr>
          <p:cNvPr id="20" name="Picture Placeholder 8"/>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178301" y="4486639"/>
            <a:ext cx="3998087" cy="2371361"/>
          </a:xfrm>
        </p:spPr>
      </p:pic>
      <p:cxnSp>
        <p:nvCxnSpPr>
          <p:cNvPr id="23" name="Straight Connector 22"/>
          <p:cNvCxnSpPr/>
          <p:nvPr/>
        </p:nvCxnSpPr>
        <p:spPr>
          <a:xfrm>
            <a:off x="750147" y="1071139"/>
            <a:ext cx="359057" cy="0"/>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pic>
        <p:nvPicPr>
          <p:cNvPr id="10" name="Picture Placeholder 9"/>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8180297" y="4509805"/>
            <a:ext cx="3622533" cy="2348195"/>
          </a:xfrm>
        </p:spPr>
      </p:pic>
    </p:spTree>
    <p:extLst>
      <p:ext uri="{BB962C8B-B14F-4D97-AF65-F5344CB8AC3E}">
        <p14:creationId xmlns:p14="http://schemas.microsoft.com/office/powerpoint/2010/main" val="95525358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64032" y="1848316"/>
            <a:ext cx="9510733" cy="1773217"/>
            <a:chOff x="1253829" y="1784811"/>
            <a:chExt cx="9510733" cy="1773217"/>
          </a:xfrm>
        </p:grpSpPr>
        <p:grpSp>
          <p:nvGrpSpPr>
            <p:cNvPr id="6" name="Group 5"/>
            <p:cNvGrpSpPr/>
            <p:nvPr/>
          </p:nvGrpSpPr>
          <p:grpSpPr>
            <a:xfrm>
              <a:off x="1253829" y="1784811"/>
              <a:ext cx="1791131" cy="1773217"/>
              <a:chOff x="1021066" y="1539127"/>
              <a:chExt cx="1343698" cy="1329913"/>
            </a:xfrm>
          </p:grpSpPr>
          <p:sp>
            <p:nvSpPr>
              <p:cNvPr id="7" name="Freeform 1"/>
              <p:cNvSpPr>
                <a:spLocks noChangeArrowheads="1"/>
              </p:cNvSpPr>
              <p:nvPr/>
            </p:nvSpPr>
            <p:spPr bwMode="auto">
              <a:xfrm>
                <a:off x="102106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1"/>
              </a:solidFill>
              <a:ln>
                <a:noFill/>
              </a:ln>
              <a:effectLst/>
            </p:spPr>
            <p:txBody>
              <a:bodyPr wrap="none" anchor="ctr"/>
              <a:lstStyle/>
              <a:p>
                <a:endParaRPr lang="en-US" sz="900" dirty="0"/>
              </a:p>
            </p:txBody>
          </p:sp>
          <p:sp>
            <p:nvSpPr>
              <p:cNvPr id="8" name="Freeform 2"/>
              <p:cNvSpPr>
                <a:spLocks noChangeArrowheads="1"/>
              </p:cNvSpPr>
              <p:nvPr/>
            </p:nvSpPr>
            <p:spPr bwMode="auto">
              <a:xfrm>
                <a:off x="102106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1">
                  <a:lumMod val="75000"/>
                </a:schemeClr>
              </a:solidFill>
              <a:ln>
                <a:noFill/>
              </a:ln>
              <a:effectLst/>
            </p:spPr>
            <p:txBody>
              <a:bodyPr wrap="none" anchor="ctr"/>
              <a:lstStyle/>
              <a:p>
                <a:endParaRPr lang="en-US" sz="900" dirty="0"/>
              </a:p>
            </p:txBody>
          </p:sp>
        </p:grpSp>
        <p:grpSp>
          <p:nvGrpSpPr>
            <p:cNvPr id="9" name="Group 8"/>
            <p:cNvGrpSpPr/>
            <p:nvPr/>
          </p:nvGrpSpPr>
          <p:grpSpPr>
            <a:xfrm>
              <a:off x="3827029" y="1784811"/>
              <a:ext cx="1791131" cy="1773217"/>
              <a:chOff x="2951469" y="1539127"/>
              <a:chExt cx="1343698" cy="1329913"/>
            </a:xfrm>
          </p:grpSpPr>
          <p:sp>
            <p:nvSpPr>
              <p:cNvPr id="10" name="Freeform 1"/>
              <p:cNvSpPr>
                <a:spLocks noChangeArrowheads="1"/>
              </p:cNvSpPr>
              <p:nvPr/>
            </p:nvSpPr>
            <p:spPr bwMode="auto">
              <a:xfrm>
                <a:off x="2951469"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3">
                  <a:lumMod val="60000"/>
                  <a:lumOff val="40000"/>
                </a:schemeClr>
              </a:solidFill>
              <a:ln>
                <a:noFill/>
              </a:ln>
              <a:effectLst/>
            </p:spPr>
            <p:txBody>
              <a:bodyPr wrap="none" anchor="ctr"/>
              <a:lstStyle/>
              <a:p>
                <a:endParaRPr lang="en-US" sz="900" dirty="0"/>
              </a:p>
            </p:txBody>
          </p:sp>
          <p:sp>
            <p:nvSpPr>
              <p:cNvPr id="11" name="Freeform 2"/>
              <p:cNvSpPr>
                <a:spLocks noChangeArrowheads="1"/>
              </p:cNvSpPr>
              <p:nvPr/>
            </p:nvSpPr>
            <p:spPr bwMode="auto">
              <a:xfrm>
                <a:off x="2951469"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3"/>
              </a:solidFill>
              <a:ln>
                <a:noFill/>
              </a:ln>
              <a:effectLst/>
            </p:spPr>
            <p:txBody>
              <a:bodyPr wrap="none" anchor="ctr"/>
              <a:lstStyle/>
              <a:p>
                <a:endParaRPr lang="en-US" sz="900" dirty="0"/>
              </a:p>
            </p:txBody>
          </p:sp>
        </p:grpSp>
        <p:grpSp>
          <p:nvGrpSpPr>
            <p:cNvPr id="12" name="Group 11"/>
            <p:cNvGrpSpPr/>
            <p:nvPr/>
          </p:nvGrpSpPr>
          <p:grpSpPr>
            <a:xfrm>
              <a:off x="6400230" y="1784811"/>
              <a:ext cx="1791131" cy="1773217"/>
              <a:chOff x="4881873" y="1539127"/>
              <a:chExt cx="1343698" cy="1329913"/>
            </a:xfrm>
          </p:grpSpPr>
          <p:sp>
            <p:nvSpPr>
              <p:cNvPr id="13" name="Freeform 1"/>
              <p:cNvSpPr>
                <a:spLocks noChangeArrowheads="1"/>
              </p:cNvSpPr>
              <p:nvPr/>
            </p:nvSpPr>
            <p:spPr bwMode="auto">
              <a:xfrm>
                <a:off x="4881873"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4">
                  <a:lumMod val="60000"/>
                  <a:lumOff val="40000"/>
                </a:schemeClr>
              </a:solidFill>
              <a:ln>
                <a:noFill/>
              </a:ln>
              <a:effectLst/>
            </p:spPr>
            <p:txBody>
              <a:bodyPr wrap="none" anchor="ctr"/>
              <a:lstStyle/>
              <a:p>
                <a:endParaRPr lang="en-US" sz="900" dirty="0"/>
              </a:p>
            </p:txBody>
          </p:sp>
          <p:sp>
            <p:nvSpPr>
              <p:cNvPr id="14" name="Freeform 2"/>
              <p:cNvSpPr>
                <a:spLocks noChangeArrowheads="1"/>
              </p:cNvSpPr>
              <p:nvPr/>
            </p:nvSpPr>
            <p:spPr bwMode="auto">
              <a:xfrm>
                <a:off x="4881873"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4"/>
              </a:solidFill>
              <a:ln>
                <a:noFill/>
              </a:ln>
              <a:effectLst/>
            </p:spPr>
            <p:txBody>
              <a:bodyPr wrap="none" anchor="ctr"/>
              <a:lstStyle/>
              <a:p>
                <a:endParaRPr lang="en-US" sz="900" dirty="0"/>
              </a:p>
            </p:txBody>
          </p:sp>
        </p:grpSp>
        <p:grpSp>
          <p:nvGrpSpPr>
            <p:cNvPr id="15" name="Group 14"/>
            <p:cNvGrpSpPr/>
            <p:nvPr/>
          </p:nvGrpSpPr>
          <p:grpSpPr>
            <a:xfrm>
              <a:off x="8973431" y="1784811"/>
              <a:ext cx="1791131" cy="1773217"/>
              <a:chOff x="6812276" y="1539127"/>
              <a:chExt cx="1343698" cy="1329913"/>
            </a:xfrm>
          </p:grpSpPr>
          <p:sp>
            <p:nvSpPr>
              <p:cNvPr id="16" name="Freeform 1"/>
              <p:cNvSpPr>
                <a:spLocks noChangeArrowheads="1"/>
              </p:cNvSpPr>
              <p:nvPr/>
            </p:nvSpPr>
            <p:spPr bwMode="auto">
              <a:xfrm>
                <a:off x="681227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5">
                  <a:lumMod val="40000"/>
                  <a:lumOff val="60000"/>
                </a:schemeClr>
              </a:solidFill>
              <a:ln>
                <a:noFill/>
              </a:ln>
              <a:effectLst/>
            </p:spPr>
            <p:txBody>
              <a:bodyPr wrap="none" anchor="ctr"/>
              <a:lstStyle/>
              <a:p>
                <a:endParaRPr lang="en-US" sz="900" dirty="0"/>
              </a:p>
            </p:txBody>
          </p:sp>
          <p:sp>
            <p:nvSpPr>
              <p:cNvPr id="17" name="Freeform 2"/>
              <p:cNvSpPr>
                <a:spLocks noChangeArrowheads="1"/>
              </p:cNvSpPr>
              <p:nvPr/>
            </p:nvSpPr>
            <p:spPr bwMode="auto">
              <a:xfrm>
                <a:off x="681227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5"/>
              </a:solidFill>
              <a:ln>
                <a:noFill/>
              </a:ln>
              <a:effectLst/>
            </p:spPr>
            <p:txBody>
              <a:bodyPr wrap="none" anchor="ctr"/>
              <a:lstStyle/>
              <a:p>
                <a:endParaRPr lang="en-US" sz="900" dirty="0"/>
              </a:p>
            </p:txBody>
          </p:sp>
        </p:grpSp>
        <p:sp>
          <p:nvSpPr>
            <p:cNvPr id="18" name="TextBox 17"/>
            <p:cNvSpPr txBox="1"/>
            <p:nvPr/>
          </p:nvSpPr>
          <p:spPr>
            <a:xfrm>
              <a:off x="1600092" y="2305979"/>
              <a:ext cx="1206170" cy="615525"/>
            </a:xfrm>
            <a:prstGeom prst="rect">
              <a:avLst/>
            </a:prstGeom>
            <a:noFill/>
          </p:spPr>
          <p:txBody>
            <a:bodyPr wrap="square" lIns="121893" tIns="60946" rIns="121893" bIns="60946" rtlCol="0">
              <a:spAutoFit/>
            </a:bodyPr>
            <a:lstStyle/>
            <a:p>
              <a:r>
                <a:rPr lang="en-US" sz="3200" b="1" dirty="0">
                  <a:solidFill>
                    <a:schemeClr val="bg1"/>
                  </a:solidFill>
                  <a:latin typeface="Helvetica Neue"/>
                  <a:cs typeface="Helvetica Neue"/>
                </a:rPr>
                <a:t>They</a:t>
              </a:r>
            </a:p>
          </p:txBody>
        </p:sp>
        <p:sp>
          <p:nvSpPr>
            <p:cNvPr id="19" name="TextBox 18"/>
            <p:cNvSpPr txBox="1"/>
            <p:nvPr/>
          </p:nvSpPr>
          <p:spPr>
            <a:xfrm>
              <a:off x="4014111" y="2321715"/>
              <a:ext cx="1444743" cy="615525"/>
            </a:xfrm>
            <a:prstGeom prst="rect">
              <a:avLst/>
            </a:prstGeom>
            <a:noFill/>
          </p:spPr>
          <p:txBody>
            <a:bodyPr wrap="square" lIns="121893" tIns="60946" rIns="121893" bIns="60946" rtlCol="0">
              <a:spAutoFit/>
            </a:bodyPr>
            <a:lstStyle/>
            <a:p>
              <a:r>
                <a:rPr lang="en-US" sz="3200" b="1" dirty="0">
                  <a:solidFill>
                    <a:schemeClr val="bg1"/>
                  </a:solidFill>
                  <a:latin typeface="Helvetica Neue"/>
                  <a:cs typeface="Helvetica Neue"/>
                </a:rPr>
                <a:t>Them</a:t>
              </a:r>
            </a:p>
          </p:txBody>
        </p:sp>
        <p:sp>
          <p:nvSpPr>
            <p:cNvPr id="20" name="TextBox 19"/>
            <p:cNvSpPr txBox="1"/>
            <p:nvPr/>
          </p:nvSpPr>
          <p:spPr>
            <a:xfrm>
              <a:off x="6646102" y="2321715"/>
              <a:ext cx="1299385" cy="615525"/>
            </a:xfrm>
            <a:prstGeom prst="rect">
              <a:avLst/>
            </a:prstGeom>
            <a:noFill/>
          </p:spPr>
          <p:txBody>
            <a:bodyPr wrap="square" lIns="121893" tIns="60946" rIns="121893" bIns="60946" rtlCol="0">
              <a:spAutoFit/>
            </a:bodyPr>
            <a:lstStyle/>
            <a:p>
              <a:pPr algn="ctr"/>
              <a:r>
                <a:rPr lang="en-US" sz="3200" b="1" dirty="0">
                  <a:solidFill>
                    <a:schemeClr val="bg1"/>
                  </a:solidFill>
                  <a:latin typeface="Helvetica Neue"/>
                  <a:cs typeface="Helvetica Neue"/>
                </a:rPr>
                <a:t>Their</a:t>
              </a:r>
            </a:p>
          </p:txBody>
        </p:sp>
        <p:sp>
          <p:nvSpPr>
            <p:cNvPr id="21" name="TextBox 20"/>
            <p:cNvSpPr txBox="1"/>
            <p:nvPr/>
          </p:nvSpPr>
          <p:spPr>
            <a:xfrm>
              <a:off x="9347842" y="2321715"/>
              <a:ext cx="1125707" cy="615525"/>
            </a:xfrm>
            <a:prstGeom prst="rect">
              <a:avLst/>
            </a:prstGeom>
            <a:noFill/>
          </p:spPr>
          <p:txBody>
            <a:bodyPr wrap="square" lIns="121893" tIns="60946" rIns="121893" bIns="60946" rtlCol="0">
              <a:spAutoFit/>
            </a:bodyPr>
            <a:lstStyle/>
            <a:p>
              <a:pPr algn="ctr"/>
              <a:r>
                <a:rPr lang="en-US" sz="3200" b="1" dirty="0">
                  <a:solidFill>
                    <a:schemeClr val="bg1"/>
                  </a:solidFill>
                  <a:latin typeface="Helvetica Neue"/>
                  <a:cs typeface="Helvetica Neue"/>
                </a:rPr>
                <a:t>You</a:t>
              </a:r>
            </a:p>
          </p:txBody>
        </p:sp>
      </p:grpSp>
      <p:sp>
        <p:nvSpPr>
          <p:cNvPr id="48" name="TextBox 47"/>
          <p:cNvSpPr txBox="1"/>
          <p:nvPr/>
        </p:nvSpPr>
        <p:spPr>
          <a:xfrm>
            <a:off x="1203190" y="241509"/>
            <a:ext cx="7982735" cy="723267"/>
          </a:xfrm>
          <a:prstGeom prst="rect">
            <a:avLst/>
          </a:prstGeom>
          <a:noFill/>
        </p:spPr>
        <p:txBody>
          <a:bodyPr wrap="square" lIns="45711" tIns="22856" rIns="45711" bIns="22856" rtlCol="0">
            <a:spAutoFit/>
          </a:bodyPr>
          <a:lstStyle/>
          <a:p>
            <a:r>
              <a:rPr lang="en-CA" sz="4400" b="1" dirty="0">
                <a:solidFill>
                  <a:schemeClr val="tx2"/>
                </a:solidFill>
                <a:latin typeface="Lato Regular"/>
                <a:cs typeface="Lato Regular"/>
              </a:rPr>
              <a:t>Gender neutral pronouns</a:t>
            </a:r>
            <a:endParaRPr lang="id-ID" sz="4400" b="1" dirty="0">
              <a:solidFill>
                <a:schemeClr val="tx2"/>
              </a:solidFill>
              <a:latin typeface="Lato Regular"/>
              <a:cs typeface="Lato Regular"/>
            </a:endParaRPr>
          </a:p>
        </p:txBody>
      </p:sp>
      <p:cxnSp>
        <p:nvCxnSpPr>
          <p:cNvPr id="57" name="Straight Connector 56"/>
          <p:cNvCxnSpPr/>
          <p:nvPr/>
        </p:nvCxnSpPr>
        <p:spPr>
          <a:xfrm flipV="1">
            <a:off x="1382249" y="964776"/>
            <a:ext cx="350345" cy="6531"/>
          </a:xfrm>
          <a:prstGeom prst="line">
            <a:avLst/>
          </a:prstGeom>
          <a:ln w="6350">
            <a:solidFill>
              <a:schemeClr val="accent1"/>
            </a:solidFill>
            <a:prstDash val="lgDash"/>
            <a:headEnd type="diamond"/>
            <a:tailEnd type="diamon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03190" y="1052603"/>
            <a:ext cx="10338473" cy="707886"/>
          </a:xfrm>
          <a:prstGeom prst="rect">
            <a:avLst/>
          </a:prstGeom>
        </p:spPr>
        <p:txBody>
          <a:bodyPr wrap="square">
            <a:spAutoFit/>
          </a:bodyPr>
          <a:lstStyle/>
          <a:p>
            <a:r>
              <a:rPr lang="en-CA" sz="2000" dirty="0">
                <a:solidFill>
                  <a:schemeClr val="tx2"/>
                </a:solidFill>
                <a:latin typeface="Lato Regular"/>
              </a:rPr>
              <a:t>When you must use a gender specific pronoun, use the term preferred or considered appropriate by the client. In English, the terms below are used:</a:t>
            </a:r>
          </a:p>
        </p:txBody>
      </p:sp>
      <p:sp>
        <p:nvSpPr>
          <p:cNvPr id="2" name="Rectangle 1"/>
          <p:cNvSpPr/>
          <p:nvPr/>
        </p:nvSpPr>
        <p:spPr>
          <a:xfrm>
            <a:off x="1203190" y="3764846"/>
            <a:ext cx="10080158" cy="3093154"/>
          </a:xfrm>
          <a:prstGeom prst="rect">
            <a:avLst/>
          </a:prstGeom>
        </p:spPr>
        <p:txBody>
          <a:bodyPr wrap="square">
            <a:spAutoFit/>
          </a:bodyPr>
          <a:lstStyle/>
          <a:p>
            <a:r>
              <a:rPr lang="en-CA" sz="2000" dirty="0">
                <a:solidFill>
                  <a:schemeClr val="tx2"/>
                </a:solidFill>
                <a:latin typeface="Lato Regular"/>
                <a:cs typeface="Arial" panose="020B0604020202020204" pitchFamily="34" charset="0"/>
              </a:rPr>
              <a:t>However, the French language does not offer this flexibility (however, there are folks working on it! In November 2021, the widely used French dictionary </a:t>
            </a:r>
            <a:r>
              <a:rPr lang="en-CA" sz="2000" i="1" dirty="0">
                <a:solidFill>
                  <a:schemeClr val="tx2"/>
                </a:solidFill>
                <a:latin typeface="Lato Regular"/>
                <a:cs typeface="Arial" panose="020B0604020202020204" pitchFamily="34" charset="0"/>
              </a:rPr>
              <a:t>Le Robert</a:t>
            </a:r>
            <a:r>
              <a:rPr lang="en-CA" sz="2000" dirty="0">
                <a:solidFill>
                  <a:schemeClr val="tx2"/>
                </a:solidFill>
                <a:latin typeface="Lato Regular"/>
                <a:cs typeface="Arial" panose="020B0604020202020204" pitchFamily="34" charset="0"/>
              </a:rPr>
              <a:t> added the non-binary pronoun “</a:t>
            </a:r>
            <a:r>
              <a:rPr lang="en-CA" sz="2000" dirty="0" err="1">
                <a:solidFill>
                  <a:schemeClr val="tx2"/>
                </a:solidFill>
                <a:latin typeface="Lato Regular"/>
                <a:cs typeface="Arial" panose="020B0604020202020204" pitchFamily="34" charset="0"/>
              </a:rPr>
              <a:t>iel</a:t>
            </a:r>
            <a:r>
              <a:rPr lang="en-CA" sz="2000" dirty="0">
                <a:solidFill>
                  <a:schemeClr val="tx2"/>
                </a:solidFill>
                <a:latin typeface="Lato Regular"/>
                <a:cs typeface="Arial" panose="020B0604020202020204" pitchFamily="34" charset="0"/>
              </a:rPr>
              <a:t>” to its online edition)</a:t>
            </a:r>
          </a:p>
          <a:p>
            <a:endParaRPr lang="en-CA" sz="2000" dirty="0">
              <a:solidFill>
                <a:schemeClr val="tx2"/>
              </a:solidFill>
              <a:latin typeface="Lato Regular"/>
              <a:cs typeface="Arial" panose="020B0604020202020204" pitchFamily="34" charset="0"/>
            </a:endParaRPr>
          </a:p>
          <a:p>
            <a:r>
              <a:rPr lang="en-CA" sz="2000" dirty="0">
                <a:solidFill>
                  <a:schemeClr val="tx2"/>
                </a:solidFill>
                <a:latin typeface="Lato Regular"/>
                <a:cs typeface="Arial" panose="020B0604020202020204" pitchFamily="34" charset="0"/>
              </a:rPr>
              <a:t>	</a:t>
            </a:r>
            <a:r>
              <a:rPr lang="en-CA" sz="1700" dirty="0">
                <a:solidFill>
                  <a:schemeClr val="tx2"/>
                </a:solidFill>
                <a:latin typeface="Lato Regular"/>
                <a:cs typeface="Arial" panose="020B0604020202020204" pitchFamily="34" charset="0"/>
              </a:rPr>
              <a:t>A brief article on the progress being made with respect to the French language and pronouns: 	</a:t>
            </a:r>
            <a:r>
              <a:rPr lang="en-CA" sz="1700" dirty="0">
                <a:solidFill>
                  <a:schemeClr val="tx2"/>
                </a:solidFill>
                <a:latin typeface="Lato Regular"/>
                <a:cs typeface="Arial" panose="020B0604020202020204" pitchFamily="34" charset="0"/>
                <a:hlinkClick r:id="rId3"/>
              </a:rPr>
              <a:t>https://blog.lingoda.com/en/french-gender-neutral-pronouns/</a:t>
            </a:r>
            <a:r>
              <a:rPr lang="en-CA" sz="1700" dirty="0">
                <a:solidFill>
                  <a:schemeClr val="tx2"/>
                </a:solidFill>
                <a:latin typeface="Lato Regular"/>
                <a:cs typeface="Arial" panose="020B0604020202020204" pitchFamily="34" charset="0"/>
              </a:rPr>
              <a:t> </a:t>
            </a:r>
          </a:p>
          <a:p>
            <a:endParaRPr lang="en-CA" sz="2000" dirty="0">
              <a:solidFill>
                <a:schemeClr val="tx2"/>
              </a:solidFill>
              <a:latin typeface="Lato Regular"/>
              <a:cs typeface="Arial" panose="020B0604020202020204" pitchFamily="34" charset="0"/>
            </a:endParaRPr>
          </a:p>
          <a:p>
            <a:r>
              <a:rPr lang="en-CA" sz="2000" dirty="0">
                <a:solidFill>
                  <a:schemeClr val="tx2"/>
                </a:solidFill>
                <a:latin typeface="Lato Regular"/>
                <a:cs typeface="Arial" panose="020B0604020202020204" pitchFamily="34" charset="0"/>
              </a:rPr>
              <a:t>Your listening skills are key and the best option is to mirror the client during the interaction. </a:t>
            </a:r>
            <a:endParaRPr lang="en-CA" sz="2000" b="1" dirty="0">
              <a:solidFill>
                <a:schemeClr val="tx2"/>
              </a:solidFill>
              <a:latin typeface="Lato Regular"/>
            </a:endParaRPr>
          </a:p>
          <a:p>
            <a:r>
              <a:rPr lang="en-CA" dirty="0">
                <a:solidFill>
                  <a:schemeClr val="bg2">
                    <a:lumMod val="25000"/>
                  </a:schemeClr>
                </a:solidFill>
                <a:latin typeface="Arial" panose="020B0604020202020204" pitchFamily="34" charset="0"/>
                <a:cs typeface="Arial" panose="020B0604020202020204" pitchFamily="34" charset="0"/>
              </a:rPr>
              <a:t> </a:t>
            </a:r>
            <a:endParaRPr lang="en-CA" dirty="0"/>
          </a:p>
        </p:txBody>
      </p:sp>
    </p:spTree>
    <p:extLst>
      <p:ext uri="{BB962C8B-B14F-4D97-AF65-F5344CB8AC3E}">
        <p14:creationId xmlns:p14="http://schemas.microsoft.com/office/powerpoint/2010/main" val="497305116"/>
      </p:ext>
    </p:extLst>
  </p:cSld>
  <p:clrMapOvr>
    <a:masterClrMapping/>
  </p:clrMapOvr>
  <p:transition spd="med" advClick="0" advTm="3000">
    <p:pull/>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488313&quot;&gt;&lt;object type=&quot;3&quot; unique_id=&quot;488322&quot;&gt;&lt;property id=&quot;20148&quot; value=&quot;5&quot;/&gt;&lt;property id=&quot;20300&quot; value=&quot;Slide 24&quot;/&gt;&lt;property id=&quot;20307&quot; value=&quot;278&quot;/&gt;&lt;/object&gt;&lt;object type=&quot;3&quot; unique_id=&quot;488329&quot;&gt;&lt;property id=&quot;20148&quot; value=&quot;5&quot;/&gt;&lt;property id=&quot;20300&quot; value=&quot;Slide 22&quot;/&gt;&lt;property id=&quot;20307&quot; value=&quot;279&quot;/&gt;&lt;/object&gt;&lt;object type=&quot;3&quot; unique_id=&quot;488332&quot;&gt;&lt;property id=&quot;20148&quot; value=&quot;5&quot;/&gt;&lt;property id=&quot;20300&quot; value=&quot;Slide 18&quot;/&gt;&lt;property id=&quot;20307&quot; value=&quot;306&quot;/&gt;&lt;/object&gt;&lt;object type=&quot;3&quot; unique_id=&quot;488337&quot;&gt;&lt;property id=&quot;20148&quot; value=&quot;5&quot;/&gt;&lt;property id=&quot;20300&quot; value=&quot;Slide 23&quot;/&gt;&lt;property id=&quot;20307&quot; value=&quot;277&quot;/&gt;&lt;/object&gt;&lt;object type=&quot;3&quot; unique_id=&quot;488338&quot;&gt;&lt;property id=&quot;20148&quot; value=&quot;5&quot;/&gt;&lt;property id=&quot;20300&quot; value=&quot;Slide 3&quot;/&gt;&lt;property id=&quot;20307&quot; value=&quot;289&quot;/&gt;&lt;/object&gt;&lt;object type=&quot;3&quot; unique_id=&quot;488343&quot;&gt;&lt;property id=&quot;20148&quot; value=&quot;5&quot;/&gt;&lt;property id=&quot;20300&quot; value=&quot;Slide 6&quot;/&gt;&lt;property id=&quot;20307&quot; value=&quot;291&quot;/&gt;&lt;/object&gt;&lt;object type=&quot;3&quot; unique_id=&quot;488349&quot;&gt;&lt;property id=&quot;20148&quot; value=&quot;5&quot;/&gt;&lt;property id=&quot;20300&quot; value=&quot;Slide 13&quot;/&gt;&lt;property id=&quot;20307&quot; value=&quot;332&quot;/&gt;&lt;/object&gt;&lt;object type=&quot;3&quot; unique_id=&quot;488351&quot;&gt;&lt;property id=&quot;20148&quot; value=&quot;5&quot;/&gt;&lt;property id=&quot;20300&quot; value=&quot;Slide 14&quot;/&gt;&lt;property id=&quot;20307&quot; value=&quot;333&quot;/&gt;&lt;/object&gt;&lt;object type=&quot;3&quot; unique_id=&quot;488354&quot;&gt;&lt;property id=&quot;20148&quot; value=&quot;5&quot;/&gt;&lt;property id=&quot;20300&quot; value=&quot;Slide 9&quot;/&gt;&lt;property id=&quot;20307&quot; value=&quot;329&quot;/&gt;&lt;/object&gt;&lt;object type=&quot;3&quot; unique_id=&quot;488355&quot;&gt;&lt;property id=&quot;20148&quot; value=&quot;5&quot;/&gt;&lt;property id=&quot;20300&quot; value=&quot;Slide 15&quot;/&gt;&lt;property id=&quot;20307&quot; value=&quot;334&quot;/&gt;&lt;/object&gt;&lt;object type=&quot;3&quot; unique_id=&quot;488356&quot;&gt;&lt;property id=&quot;20148&quot; value=&quot;5&quot;/&gt;&lt;property id=&quot;20300&quot; value=&quot;Slide 16&quot;/&gt;&lt;property id=&quot;20307&quot; value=&quot;335&quot;/&gt;&lt;/object&gt;&lt;object type=&quot;3&quot; unique_id=&quot;488442&quot;&gt;&lt;property id=&quot;20148&quot; value=&quot;5&quot;/&gt;&lt;property id=&quot;20300&quot; value=&quot;Slide 2&quot;/&gt;&lt;property id=&quot;20307&quot; value=&quot;322&quot;/&gt;&lt;/object&gt;&lt;object type=&quot;3&quot; unique_id=&quot;488443&quot;&gt;&lt;property id=&quot;20148&quot; value=&quot;5&quot;/&gt;&lt;property id=&quot;20300&quot; value=&quot;Slide 7&quot;/&gt;&lt;property id=&quot;20307&quot; value=&quot;325&quot;/&gt;&lt;/object&gt;&lt;object type=&quot;3&quot; unique_id=&quot;488444&quot;&gt;&lt;property id=&quot;20148&quot; value=&quot;5&quot;/&gt;&lt;property id=&quot;20300&quot; value=&quot;Slide 8&quot;/&gt;&lt;property id=&quot;20307&quot; value=&quot;303&quot;/&gt;&lt;/object&gt;&lt;object type=&quot;3&quot; unique_id=&quot;488445&quot;&gt;&lt;property id=&quot;20148&quot; value=&quot;5&quot;/&gt;&lt;property id=&quot;20300&quot; value=&quot;Slide 10&quot;/&gt;&lt;property id=&quot;20307&quot; value=&quot;331&quot;/&gt;&lt;/object&gt;&lt;object type=&quot;3&quot; unique_id=&quot;488446&quot;&gt;&lt;property id=&quot;20148&quot; value=&quot;5&quot;/&gt;&lt;property id=&quot;20300&quot; value=&quot;Slide 11&quot;/&gt;&lt;property id=&quot;20307&quot; value=&quot;301&quot;/&gt;&lt;/object&gt;&lt;object type=&quot;3&quot; unique_id=&quot;488447&quot;&gt;&lt;property id=&quot;20148&quot; value=&quot;5&quot;/&gt;&lt;property id=&quot;20300&quot; value=&quot;Slide 12&quot;/&gt;&lt;property id=&quot;20307&quot; value=&quot;328&quot;/&gt;&lt;/object&gt;&lt;object type=&quot;3&quot; unique_id=&quot;488448&quot;&gt;&lt;property id=&quot;20148&quot; value=&quot;5&quot;/&gt;&lt;property id=&quot;20300&quot; value=&quot;Slide 20 - &amp;quot;Review activity&amp;quot;&quot;/&gt;&lt;property id=&quot;20307&quot; value=&quot;288&quot;/&gt;&lt;/object&gt;&lt;object type=&quot;3&quot; unique_id=&quot;488449&quot;&gt;&lt;property id=&quot;20148&quot; value=&quot;5&quot;/&gt;&lt;property id=&quot;20300&quot; value=&quot;Slide 19&quot;/&gt;&lt;property id=&quot;20307&quot; value=&quot;285&quot;/&gt;&lt;/object&gt;&lt;object type=&quot;3&quot; unique_id=&quot;488450&quot;&gt;&lt;property id=&quot;20148&quot; value=&quot;5&quot;/&gt;&lt;property id=&quot;20300&quot; value=&quot;Slide 21&quot;/&gt;&lt;property id=&quot;20307&quot; value=&quot;314&quot;/&gt;&lt;/object&gt;&lt;object type=&quot;3&quot; unique_id=&quot;616607&quot;&gt;&lt;property id=&quot;20148&quot; value=&quot;5&quot;/&gt;&lt;property id=&quot;20300&quot; value=&quot;Slide 1&quot;/&gt;&lt;property id=&quot;20307&quot; value=&quot;336&quot;/&gt;&lt;/object&gt;&lt;object type=&quot;3&quot; unique_id=&quot;617755&quot;&gt;&lt;property id=&quot;20148&quot; value=&quot;5&quot;/&gt;&lt;property id=&quot;20300&quot; value=&quot;Slide 5&quot;/&gt;&lt;property id=&quot;20307&quot; value=&quot;338&quot;/&gt;&lt;/object&gt;&lt;object type=&quot;3&quot; unique_id=&quot;618197&quot;&gt;&lt;property id=&quot;20148&quot; value=&quot;5&quot;/&gt;&lt;property id=&quot;20300&quot; value=&quot;Slide 4&quot;/&gt;&lt;property id=&quot;20307&quot; value=&quot;339&quot;/&gt;&lt;/object&gt;&lt;object type=&quot;3&quot; unique_id=&quot;619649&quot;&gt;&lt;property id=&quot;20148&quot; value=&quot;5&quot;/&gt;&lt;property id=&quot;20300&quot; value=&quot;Slide 17&quot;/&gt;&lt;property id=&quot;20307&quot; value=&quot;340&quot;/&gt;&lt;/object&gt;&lt;/object&gt;&lt;object type=&quot;8&quot; unique_id=&quot;48844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E0121EA4ABF54FAA91BFBDC315EEDC" ma:contentTypeVersion="2" ma:contentTypeDescription="Create a new document." ma:contentTypeScope="" ma:versionID="c1cf2c3b19e4e382eb8327849999598c">
  <xsd:schema xmlns:xsd="http://www.w3.org/2001/XMLSchema" xmlns:p="http://schemas.microsoft.com/office/2006/metadata/properties" xmlns:ns2="02cb76bb-a95f-41ac-9a01-bdf713268c88" targetNamespace="http://schemas.microsoft.com/office/2006/metadata/properties" ma:root="true" ma:fieldsID="ddafaec8c29cc446db029a41d1478fe8" ns2:_="">
    <xsd:import namespace="02cb76bb-a95f-41ac-9a01-bdf713268c88"/>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dms="http://schemas.microsoft.com/office/2006/documentManagement/types" targetNamespace="02cb76bb-a95f-41ac-9a01-bdf713268c88" elementFormDefault="qualified">
    <xsd:import namespace="http://schemas.microsoft.com/office/2006/documentManagement/types"/>
    <xsd:element name="Description0" ma:index="8" nillable="true" ma:displayName="Description" ma:description="Provide a description of the file. What's it about, who's it for, in what circumstances, and anything else that might be useful." ma:internalName="Description0">
      <xsd:simpleType>
        <xsd:restriction base="dms:Note"/>
      </xsd:simpleType>
    </xsd:element>
    <xsd:element name="Category" ma:index="9" nillable="true" ma:displayName="Category" ma:description="What category does this material fall into?" ma:format="RadioButtons" ma:internalName="Category">
      <xsd:simpleType>
        <xsd:restriction base="dms:Choice">
          <xsd:enumeration value="Financial"/>
          <xsd:enumeration value="Family law"/>
          <xsd:enumeration value="French"/>
          <xsd:enumeration value="Criminal law"/>
          <xsd:enumeration value="Refugee/Immigration law"/>
          <xsd:enumeration value="Civil matters"/>
          <xsd:enumeration value="Level One"/>
          <xsd:enumeration value="Level Two"/>
          <xsd:enumeration value="LSC"/>
          <xsd:enumeration value="Non-Resident"/>
          <xsd:enumeration value="PeopleSoft"/>
          <xsd:enumeration value="Quality"/>
          <xsd:enumeration value="Client Experience"/>
          <xsd:enumeration value="Worklist"/>
          <xsd:enumeration value="Other"/>
          <xsd:enumeration value="Retired material"/>
          <xsd:enumeration value="EAP"/>
          <xsd:enumeration value="Mental health"/>
          <xsd:enumeration value="CLSC operations"/>
          <xsd:enumeration value="Contribution agreements"/>
          <xsd:enumeration value="Certificates"/>
          <xsd:enumeration value="Consent and declaration"/>
          <xsd:enumeration value="Expanded legal eligibility"/>
          <xsd:enumeration value="EPLI-Family"/>
          <xsd:enumeration value="Section 85.2-Appointment of couns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02cb76bb-a95f-41ac-9a01-bdf713268c88">This presentation includes information on how to communicate with clients using gender neutral language and how to record gender identification in LAO systems.</Description0>
    <Category xmlns="02cb76bb-a95f-41ac-9a01-bdf713268c88">PeopleSoft</Category>
  </documentManagement>
</p:properties>
</file>

<file path=customXml/itemProps1.xml><?xml version="1.0" encoding="utf-8"?>
<ds:datastoreItem xmlns:ds="http://schemas.openxmlformats.org/officeDocument/2006/customXml" ds:itemID="{072D1F69-F37C-410B-9BD0-8908F6F7B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b76bb-a95f-41ac-9a01-bdf713268c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E8B0909-EDAB-40DB-8E19-19D7C2D641D8}">
  <ds:schemaRefs>
    <ds:schemaRef ds:uri="http://schemas.microsoft.com/sharepoint/v3/contenttype/forms"/>
  </ds:schemaRefs>
</ds:datastoreItem>
</file>

<file path=customXml/itemProps3.xml><?xml version="1.0" encoding="utf-8"?>
<ds:datastoreItem xmlns:ds="http://schemas.openxmlformats.org/officeDocument/2006/customXml" ds:itemID="{754EF47C-5E5A-46C9-8A8D-2C94901F252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02cb76bb-a95f-41ac-9a01-bdf713268c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18204</TotalTime>
  <Words>2228</Words>
  <Application>Microsoft Office PowerPoint</Application>
  <PresentationFormat>Widescreen</PresentationFormat>
  <Paragraphs>186</Paragraphs>
  <Slides>15</Slides>
  <Notes>13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15</vt:i4>
      </vt:variant>
    </vt:vector>
  </HeadingPairs>
  <TitlesOfParts>
    <vt:vector size="33" baseType="lpstr">
      <vt:lpstr>Akkurat Pro Regular</vt:lpstr>
      <vt:lpstr>Arial</vt:lpstr>
      <vt:lpstr>Calibri</vt:lpstr>
      <vt:lpstr>Calibri Light</vt:lpstr>
      <vt:lpstr>Courier New</vt:lpstr>
      <vt:lpstr>Gill Sans</vt:lpstr>
      <vt:lpstr>Helvetica Light</vt:lpstr>
      <vt:lpstr>Helvetica Neue</vt:lpstr>
      <vt:lpstr>Lato Light</vt:lpstr>
      <vt:lpstr>Lato Regular</vt:lpstr>
      <vt:lpstr>Open Sans</vt:lpstr>
      <vt:lpstr>Raleway Light</vt:lpstr>
      <vt:lpstr>Source Sans Pro</vt:lpstr>
      <vt:lpstr>Source Sans Pro ExtraLight</vt:lpstr>
      <vt:lpstr>Times New Roman</vt:lpstr>
      <vt:lpstr>Wingdings</vt:lpstr>
      <vt:lpstr>Office Theme</vt:lpstr>
      <vt:lpstr>1_Office Theme</vt:lpstr>
      <vt:lpstr>   Pride and Pronouns  Creating an Inclusive Environment for 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LGBTQ+ flags</vt:lpstr>
      <vt:lpstr>Original Pride flag   -    Transgender Pride flag   -    Progress Pride flag     </vt:lpstr>
      <vt:lpstr>PowerPoint Presentation</vt:lpstr>
    </vt:vector>
  </TitlesOfParts>
  <Company>Legal Aid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neutral language training and gender identification in LAO systems</dc:title>
  <dc:creator>Eunice Ochola (CSC)</dc:creator>
  <cp:lastModifiedBy>Renee Fuchs</cp:lastModifiedBy>
  <cp:revision>649</cp:revision>
  <dcterms:created xsi:type="dcterms:W3CDTF">2018-01-19T21:35:22Z</dcterms:created>
  <dcterms:modified xsi:type="dcterms:W3CDTF">2022-10-18T21:03:31Z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0x01010043E0121EA4ABF54FAA91BFBDC315EEDC</vt:lpwstr>
  </property>
</Properties>
</file>