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7" r:id="rId2"/>
    <p:sldId id="258" r:id="rId3"/>
    <p:sldId id="268" r:id="rId4"/>
    <p:sldId id="269" r:id="rId5"/>
    <p:sldId id="277" r:id="rId6"/>
    <p:sldId id="272" r:id="rId7"/>
    <p:sldId id="279" r:id="rId8"/>
    <p:sldId id="270" r:id="rId9"/>
    <p:sldId id="281" r:id="rId10"/>
    <p:sldId id="271" r:id="rId11"/>
    <p:sldId id="280" r:id="rId12"/>
    <p:sldId id="284" r:id="rId13"/>
    <p:sldId id="285" r:id="rId14"/>
    <p:sldId id="273" r:id="rId15"/>
    <p:sldId id="267" r:id="rId16"/>
    <p:sldId id="274" r:id="rId17"/>
    <p:sldId id="275" r:id="rId18"/>
    <p:sldId id="276"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2D6C7F-6E38-4EEA-A5E7-20EF106ADCD2}">
          <p14:sldIdLst>
            <p14:sldId id="287"/>
          </p14:sldIdLst>
        </p14:section>
        <p14:section name="Untitled Section" id="{47803041-D0F0-4388-A81A-D42D8F88E22A}">
          <p14:sldIdLst>
            <p14:sldId id="258"/>
            <p14:sldId id="268"/>
            <p14:sldId id="269"/>
            <p14:sldId id="277"/>
            <p14:sldId id="272"/>
            <p14:sldId id="279"/>
            <p14:sldId id="270"/>
            <p14:sldId id="281"/>
            <p14:sldId id="271"/>
            <p14:sldId id="280"/>
            <p14:sldId id="284"/>
            <p14:sldId id="285"/>
            <p14:sldId id="273"/>
            <p14:sldId id="267"/>
            <p14:sldId id="274"/>
            <p14:sldId id="275"/>
            <p14:sldId id="27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37" autoAdjust="0"/>
  </p:normalViewPr>
  <p:slideViewPr>
    <p:cSldViewPr>
      <p:cViewPr varScale="1">
        <p:scale>
          <a:sx n="84" d="100"/>
          <a:sy n="84" d="100"/>
        </p:scale>
        <p:origin x="11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9AB19BE-4757-4A51-94A9-298555CBDF97}" type="datetimeFigureOut">
              <a:rPr lang="en-CA" smtClean="0"/>
              <a:t>2022-10-14</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78C9612-5567-4D71-BE92-87E97F9412F0}" type="slidenum">
              <a:rPr lang="en-CA" smtClean="0"/>
              <a:t>‹#›</a:t>
            </a:fld>
            <a:endParaRPr lang="en-CA"/>
          </a:p>
        </p:txBody>
      </p:sp>
    </p:spTree>
    <p:extLst>
      <p:ext uri="{BB962C8B-B14F-4D97-AF65-F5344CB8AC3E}">
        <p14:creationId xmlns:p14="http://schemas.microsoft.com/office/powerpoint/2010/main" val="256526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8C9612-5567-4D71-BE92-87E97F9412F0}" type="slidenum">
              <a:rPr lang="en-CA" smtClean="0"/>
              <a:t>2</a:t>
            </a:fld>
            <a:endParaRPr lang="en-CA"/>
          </a:p>
        </p:txBody>
      </p:sp>
    </p:spTree>
    <p:extLst>
      <p:ext uri="{BB962C8B-B14F-4D97-AF65-F5344CB8AC3E}">
        <p14:creationId xmlns:p14="http://schemas.microsoft.com/office/powerpoint/2010/main" val="263851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C9612-5567-4D71-BE92-87E97F9412F0}" type="slidenum">
              <a:rPr lang="en-CA" smtClean="0"/>
              <a:t>17</a:t>
            </a:fld>
            <a:endParaRPr lang="en-CA"/>
          </a:p>
        </p:txBody>
      </p:sp>
    </p:spTree>
    <p:extLst>
      <p:ext uri="{BB962C8B-B14F-4D97-AF65-F5344CB8AC3E}">
        <p14:creationId xmlns:p14="http://schemas.microsoft.com/office/powerpoint/2010/main" val="340353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C9612-5567-4D71-BE92-87E97F9412F0}" type="slidenum">
              <a:rPr lang="en-CA" smtClean="0"/>
              <a:t>18</a:t>
            </a:fld>
            <a:endParaRPr lang="en-CA"/>
          </a:p>
        </p:txBody>
      </p:sp>
    </p:spTree>
    <p:extLst>
      <p:ext uri="{BB962C8B-B14F-4D97-AF65-F5344CB8AC3E}">
        <p14:creationId xmlns:p14="http://schemas.microsoft.com/office/powerpoint/2010/main" val="1617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baseline="0" dirty="0"/>
          </a:p>
          <a:p>
            <a:endParaRPr lang="en-CA" dirty="0"/>
          </a:p>
        </p:txBody>
      </p:sp>
      <p:sp>
        <p:nvSpPr>
          <p:cNvPr id="4" name="Slide Number Placeholder 3"/>
          <p:cNvSpPr>
            <a:spLocks noGrp="1"/>
          </p:cNvSpPr>
          <p:nvPr>
            <p:ph type="sldNum" sz="quarter" idx="10"/>
          </p:nvPr>
        </p:nvSpPr>
        <p:spPr/>
        <p:txBody>
          <a:bodyPr/>
          <a:lstStyle/>
          <a:p>
            <a:fld id="{578C9612-5567-4D71-BE92-87E97F9412F0}" type="slidenum">
              <a:rPr lang="en-CA" smtClean="0"/>
              <a:t>3</a:t>
            </a:fld>
            <a:endParaRPr lang="en-CA"/>
          </a:p>
        </p:txBody>
      </p:sp>
    </p:spTree>
    <p:extLst>
      <p:ext uri="{BB962C8B-B14F-4D97-AF65-F5344CB8AC3E}">
        <p14:creationId xmlns:p14="http://schemas.microsoft.com/office/powerpoint/2010/main" val="167906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C9612-5567-4D71-BE92-87E97F9412F0}" type="slidenum">
              <a:rPr lang="en-CA" smtClean="0"/>
              <a:t>6</a:t>
            </a:fld>
            <a:endParaRPr lang="en-CA"/>
          </a:p>
        </p:txBody>
      </p:sp>
    </p:spTree>
    <p:extLst>
      <p:ext uri="{BB962C8B-B14F-4D97-AF65-F5344CB8AC3E}">
        <p14:creationId xmlns:p14="http://schemas.microsoft.com/office/powerpoint/2010/main" val="397691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C9612-5567-4D71-BE92-87E97F9412F0}" type="slidenum">
              <a:rPr lang="en-CA" smtClean="0"/>
              <a:t>8</a:t>
            </a:fld>
            <a:endParaRPr lang="en-CA"/>
          </a:p>
        </p:txBody>
      </p:sp>
    </p:spTree>
    <p:extLst>
      <p:ext uri="{BB962C8B-B14F-4D97-AF65-F5344CB8AC3E}">
        <p14:creationId xmlns:p14="http://schemas.microsoft.com/office/powerpoint/2010/main" val="213929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C9612-5567-4D71-BE92-87E97F9412F0}" type="slidenum">
              <a:rPr lang="en-CA" smtClean="0"/>
              <a:t>10</a:t>
            </a:fld>
            <a:endParaRPr lang="en-CA"/>
          </a:p>
        </p:txBody>
      </p:sp>
    </p:spTree>
    <p:extLst>
      <p:ext uri="{BB962C8B-B14F-4D97-AF65-F5344CB8AC3E}">
        <p14:creationId xmlns:p14="http://schemas.microsoft.com/office/powerpoint/2010/main" val="64301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C9612-5567-4D71-BE92-87E97F9412F0}" type="slidenum">
              <a:rPr lang="en-CA" smtClean="0"/>
              <a:t>13</a:t>
            </a:fld>
            <a:endParaRPr lang="en-CA"/>
          </a:p>
        </p:txBody>
      </p:sp>
    </p:spTree>
    <p:extLst>
      <p:ext uri="{BB962C8B-B14F-4D97-AF65-F5344CB8AC3E}">
        <p14:creationId xmlns:p14="http://schemas.microsoft.com/office/powerpoint/2010/main" val="202044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C9612-5567-4D71-BE92-87E97F9412F0}" type="slidenum">
              <a:rPr lang="en-CA" smtClean="0"/>
              <a:t>14</a:t>
            </a:fld>
            <a:endParaRPr lang="en-CA"/>
          </a:p>
        </p:txBody>
      </p:sp>
    </p:spTree>
    <p:extLst>
      <p:ext uri="{BB962C8B-B14F-4D97-AF65-F5344CB8AC3E}">
        <p14:creationId xmlns:p14="http://schemas.microsoft.com/office/powerpoint/2010/main" val="174244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578C9612-5567-4D71-BE92-87E97F9412F0}" type="slidenum">
              <a:rPr lang="en-CA" smtClean="0"/>
              <a:t>15</a:t>
            </a:fld>
            <a:endParaRPr lang="en-CA"/>
          </a:p>
        </p:txBody>
      </p:sp>
    </p:spTree>
    <p:extLst>
      <p:ext uri="{BB962C8B-B14F-4D97-AF65-F5344CB8AC3E}">
        <p14:creationId xmlns:p14="http://schemas.microsoft.com/office/powerpoint/2010/main" val="72305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C9612-5567-4D71-BE92-87E97F9412F0}" type="slidenum">
              <a:rPr lang="en-CA" smtClean="0"/>
              <a:t>16</a:t>
            </a:fld>
            <a:endParaRPr lang="en-CA"/>
          </a:p>
        </p:txBody>
      </p:sp>
    </p:spTree>
    <p:extLst>
      <p:ext uri="{BB962C8B-B14F-4D97-AF65-F5344CB8AC3E}">
        <p14:creationId xmlns:p14="http://schemas.microsoft.com/office/powerpoint/2010/main" val="281420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BAE05D8-C8AC-477C-A87F-44B99395536A}"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353711929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BAE05D8-C8AC-477C-A87F-44B99395536A}"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327904765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BAE05D8-C8AC-477C-A87F-44B99395536A}"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322199125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BAE05D8-C8AC-477C-A87F-44B99395536A}"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209002823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E05D8-C8AC-477C-A87F-44B99395536A}"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297280029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BAE05D8-C8AC-477C-A87F-44B99395536A}"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249061665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BAE05D8-C8AC-477C-A87F-44B99395536A}" type="datetimeFigureOut">
              <a:rPr lang="en-CA" smtClean="0"/>
              <a:t>2022-10-14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12563371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BAE05D8-C8AC-477C-A87F-44B99395536A}" type="datetimeFigureOut">
              <a:rPr lang="en-CA" smtClean="0"/>
              <a:t>2022-10-14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398400736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E05D8-C8AC-477C-A87F-44B99395536A}" type="datetimeFigureOut">
              <a:rPr lang="en-CA" smtClean="0"/>
              <a:t>2022-10-14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14224526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E05D8-C8AC-477C-A87F-44B99395536A}"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114870610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CA"/>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E05D8-C8AC-477C-A87F-44B99395536A}"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DAB96D-CD77-4424-A4F2-5213060D3597}" type="slidenum">
              <a:rPr lang="en-CA" smtClean="0"/>
              <a:t>‹#›</a:t>
            </a:fld>
            <a:endParaRPr lang="en-CA"/>
          </a:p>
        </p:txBody>
      </p:sp>
    </p:spTree>
    <p:extLst>
      <p:ext uri="{BB962C8B-B14F-4D97-AF65-F5344CB8AC3E}">
        <p14:creationId xmlns:p14="http://schemas.microsoft.com/office/powerpoint/2010/main" val="271605309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lickr.com/photos/17559979@N00/1555876117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50000"/>
                    </a14:imgEffect>
                    <a14:imgEffect>
                      <a14:brightnessContrast bright="-20000"/>
                    </a14:imgEffect>
                  </a14:imgLayer>
                </a14:imgProps>
              </a:ext>
              <a:ext uri="{837473B0-CC2E-450A-ABE3-18F120FF3D39}">
                <a1611:picAttrSrcUrl xmlns:a1611="http://schemas.microsoft.com/office/drawing/2016/11/main" r:id="rId15"/>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E05D8-C8AC-477C-A87F-44B99395536A}" type="datetimeFigureOut">
              <a:rPr lang="en-CA" smtClean="0"/>
              <a:t>2022-10-14</a:t>
            </a:fld>
            <a:endParaRPr lang="en-C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AB96D-CD77-4424-A4F2-5213060D3597}" type="slidenum">
              <a:rPr lang="en-CA" smtClean="0"/>
              <a:t>‹#›</a:t>
            </a:fld>
            <a:endParaRPr lang="en-CA"/>
          </a:p>
        </p:txBody>
      </p:sp>
    </p:spTree>
    <p:extLst>
      <p:ext uri="{BB962C8B-B14F-4D97-AF65-F5344CB8AC3E}">
        <p14:creationId xmlns:p14="http://schemas.microsoft.com/office/powerpoint/2010/main" val="373007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7310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9E7B-BE68-4BFB-1141-B58D887A41A4}"/>
              </a:ext>
            </a:extLst>
          </p:cNvPr>
          <p:cNvSpPr>
            <a:spLocks noGrp="1"/>
          </p:cNvSpPr>
          <p:nvPr>
            <p:ph type="title"/>
          </p:nvPr>
        </p:nvSpPr>
        <p:spPr/>
        <p:txBody>
          <a:bodyPr/>
          <a:lstStyle/>
          <a:p>
            <a:r>
              <a:rPr lang="en-CA" b="1" dirty="0">
                <a:solidFill>
                  <a:schemeClr val="bg1"/>
                </a:solidFill>
                <a:effectLst>
                  <a:outerShdw blurRad="38100" dist="38100" dir="2700000" algn="tl">
                    <a:srgbClr val="000000">
                      <a:alpha val="43137"/>
                    </a:srgbClr>
                  </a:outerShdw>
                </a:effectLst>
              </a:rPr>
              <a:t>N13 Notice</a:t>
            </a:r>
          </a:p>
        </p:txBody>
      </p:sp>
      <p:sp>
        <p:nvSpPr>
          <p:cNvPr id="3" name="Content Placeholder 2">
            <a:extLst>
              <a:ext uri="{FF2B5EF4-FFF2-40B4-BE49-F238E27FC236}">
                <a16:creationId xmlns:a16="http://schemas.microsoft.com/office/drawing/2014/main" id="{8C5E22B7-B34F-B543-9014-A6BD9C898637}"/>
              </a:ext>
            </a:extLst>
          </p:cNvPr>
          <p:cNvSpPr>
            <a:spLocks noGrp="1"/>
          </p:cNvSpPr>
          <p:nvPr>
            <p:ph idx="1"/>
          </p:nvPr>
        </p:nvSpPr>
        <p:spPr>
          <a:xfrm>
            <a:off x="457200" y="1196752"/>
            <a:ext cx="8229600" cy="5256584"/>
          </a:xfrm>
        </p:spPr>
        <p:txBody>
          <a:bodyPr>
            <a:normAutofit fontScale="77500" lnSpcReduction="20000"/>
          </a:bodyPr>
          <a:lstStyle/>
          <a:p>
            <a:pPr algn="just"/>
            <a:r>
              <a:rPr lang="en-CA" sz="2800" b="1" dirty="0">
                <a:solidFill>
                  <a:schemeClr val="bg1"/>
                </a:solidFill>
                <a:effectLst>
                  <a:outerShdw blurRad="38100" dist="38100" dir="2700000" algn="tl">
                    <a:srgbClr val="000000">
                      <a:alpha val="43137"/>
                    </a:srgbClr>
                  </a:outerShdw>
                </a:effectLst>
              </a:rPr>
              <a:t>Notice to End your Tenancy Because the Landlord Wants to Demolish the Rental Unit, Repair it or Convert it to Another Use (N13)</a:t>
            </a:r>
          </a:p>
          <a:p>
            <a:pPr algn="just"/>
            <a:r>
              <a:rPr lang="en-CA" sz="2800" b="1" dirty="0">
                <a:solidFill>
                  <a:schemeClr val="bg1"/>
                </a:solidFill>
                <a:effectLst>
                  <a:outerShdw blurRad="38100" dist="38100" dir="2700000" algn="tl">
                    <a:srgbClr val="000000">
                      <a:alpha val="43137"/>
                    </a:srgbClr>
                  </a:outerShdw>
                </a:effectLst>
              </a:rPr>
              <a:t>Landlord must prove (on a balance of probabilities) that they intend in good faith to carry out the activity  in the N13</a:t>
            </a:r>
          </a:p>
          <a:p>
            <a:pPr algn="just"/>
            <a:r>
              <a:rPr lang="en-CA" sz="2800" b="1" dirty="0">
                <a:solidFill>
                  <a:schemeClr val="bg1"/>
                </a:solidFill>
                <a:effectLst>
                  <a:outerShdw blurRad="38100" dist="38100" dir="2700000" algn="tl">
                    <a:srgbClr val="000000">
                      <a:alpha val="43137"/>
                    </a:srgbClr>
                  </a:outerShdw>
                </a:effectLst>
              </a:rPr>
              <a:t>Three reasons that the N13 can be served:</a:t>
            </a:r>
          </a:p>
          <a:p>
            <a:pPr lvl="1" algn="just"/>
            <a:r>
              <a:rPr lang="en-CA" sz="1600" b="1" dirty="0">
                <a:solidFill>
                  <a:schemeClr val="bg1"/>
                </a:solidFill>
                <a:effectLst>
                  <a:outerShdw blurRad="38100" dist="38100" dir="2700000" algn="tl">
                    <a:srgbClr val="000000">
                      <a:alpha val="43137"/>
                    </a:srgbClr>
                  </a:outerShdw>
                </a:effectLst>
              </a:rPr>
              <a:t>You intend to demolish the rental unit or complex</a:t>
            </a:r>
          </a:p>
          <a:p>
            <a:pPr lvl="1" algn="just"/>
            <a:r>
              <a:rPr lang="en-CA" sz="1600" b="1" dirty="0">
                <a:solidFill>
                  <a:schemeClr val="bg1"/>
                </a:solidFill>
                <a:effectLst>
                  <a:outerShdw blurRad="38100" dist="38100" dir="2700000" algn="tl">
                    <a:srgbClr val="000000">
                      <a:alpha val="43137"/>
                    </a:srgbClr>
                  </a:outerShdw>
                </a:effectLst>
              </a:rPr>
              <a:t>You need the rental unit to be vacant in order to do extensive repairs or renovations</a:t>
            </a:r>
          </a:p>
          <a:p>
            <a:pPr lvl="1" algn="just"/>
            <a:r>
              <a:rPr lang="en-CA" sz="1600" b="1" dirty="0">
                <a:solidFill>
                  <a:schemeClr val="bg1"/>
                </a:solidFill>
                <a:effectLst>
                  <a:outerShdw blurRad="38100" dist="38100" dir="2700000" algn="tl">
                    <a:srgbClr val="000000">
                      <a:alpha val="43137"/>
                    </a:srgbClr>
                  </a:outerShdw>
                </a:effectLst>
              </a:rPr>
              <a:t>You intend to convert the rental unit or complex to non-residential use </a:t>
            </a:r>
          </a:p>
          <a:p>
            <a:pPr algn="just"/>
            <a:r>
              <a:rPr lang="en-CA" sz="2800" b="1" dirty="0">
                <a:solidFill>
                  <a:schemeClr val="bg1"/>
                </a:solidFill>
                <a:effectLst>
                  <a:outerShdw blurRad="38100" dist="38100" dir="2700000" algn="tl">
                    <a:srgbClr val="000000">
                      <a:alpha val="43137"/>
                    </a:srgbClr>
                  </a:outerShdw>
                </a:effectLst>
              </a:rPr>
              <a:t>Must pay compensation to the Tenant or offer the Tenant another rental unit that is acceptable to the Tenant</a:t>
            </a:r>
          </a:p>
          <a:p>
            <a:pPr lvl="1" algn="just"/>
            <a:r>
              <a:rPr lang="en-CA" sz="1600" b="1" dirty="0">
                <a:solidFill>
                  <a:schemeClr val="bg1"/>
                </a:solidFill>
                <a:effectLst>
                  <a:outerShdw blurRad="38100" dist="38100" dir="2700000" algn="tl">
                    <a:srgbClr val="000000">
                      <a:alpha val="43137"/>
                    </a:srgbClr>
                  </a:outerShdw>
                </a:effectLst>
              </a:rPr>
              <a:t>Amount of compensation depends on the number of residential units in the residential complex </a:t>
            </a:r>
          </a:p>
          <a:p>
            <a:pPr lvl="1" algn="just"/>
            <a:r>
              <a:rPr lang="en-CA" sz="1600" b="1" dirty="0">
                <a:solidFill>
                  <a:schemeClr val="bg1"/>
                </a:solidFill>
                <a:effectLst>
                  <a:outerShdw blurRad="38100" dist="38100" dir="2700000" algn="tl">
                    <a:srgbClr val="000000">
                      <a:alpha val="43137"/>
                    </a:srgbClr>
                  </a:outerShdw>
                </a:effectLst>
              </a:rPr>
              <a:t>Compensation for a mobile home or land lease is different </a:t>
            </a:r>
          </a:p>
          <a:p>
            <a:pPr lvl="1" algn="just"/>
            <a:r>
              <a:rPr lang="en-CA" sz="1600" b="1" dirty="0">
                <a:solidFill>
                  <a:schemeClr val="bg1"/>
                </a:solidFill>
                <a:effectLst>
                  <a:outerShdw blurRad="38100" dist="38100" dir="2700000" algn="tl">
                    <a:srgbClr val="000000">
                      <a:alpha val="43137"/>
                    </a:srgbClr>
                  </a:outerShdw>
                </a:effectLst>
              </a:rPr>
              <a:t>Compensation is not required when the Landlord has been order to demolish, repair or renovate  </a:t>
            </a:r>
          </a:p>
          <a:p>
            <a:pPr algn="just"/>
            <a:r>
              <a:rPr lang="en-CA" sz="2800" b="1" dirty="0">
                <a:solidFill>
                  <a:schemeClr val="bg1"/>
                </a:solidFill>
                <a:effectLst>
                  <a:outerShdw blurRad="38100" dist="38100" dir="2700000" algn="tl">
                    <a:srgbClr val="000000">
                      <a:alpha val="43137"/>
                    </a:srgbClr>
                  </a:outerShdw>
                </a:effectLst>
              </a:rPr>
              <a:t>120 days notice</a:t>
            </a:r>
          </a:p>
          <a:p>
            <a:pPr algn="just"/>
            <a:r>
              <a:rPr lang="en-CA" sz="2800" b="1" dirty="0">
                <a:solidFill>
                  <a:schemeClr val="bg1"/>
                </a:solidFill>
                <a:effectLst>
                  <a:outerShdw blurRad="38100" dist="38100" dir="2700000" algn="tl">
                    <a:srgbClr val="000000">
                      <a:alpha val="43137"/>
                    </a:srgbClr>
                  </a:outerShdw>
                </a:effectLst>
              </a:rPr>
              <a:t>1 year notice for mobile homes or land leases </a:t>
            </a:r>
          </a:p>
          <a:p>
            <a:pPr algn="just"/>
            <a:r>
              <a:rPr lang="en-CA" sz="2800" b="1" dirty="0">
                <a:solidFill>
                  <a:schemeClr val="bg1"/>
                </a:solidFill>
                <a:effectLst>
                  <a:outerShdw blurRad="38100" dist="38100" dir="2700000" algn="tl">
                    <a:srgbClr val="000000">
                      <a:alpha val="43137"/>
                    </a:srgbClr>
                  </a:outerShdw>
                </a:effectLst>
              </a:rPr>
              <a:t>Special rules for care homes</a:t>
            </a:r>
          </a:p>
          <a:p>
            <a:pPr algn="just"/>
            <a:r>
              <a:rPr lang="en-CA" sz="2800" b="1" dirty="0">
                <a:solidFill>
                  <a:schemeClr val="bg1"/>
                </a:solidFill>
                <a:effectLst>
                  <a:outerShdw blurRad="38100" dist="38100" dir="2700000" algn="tl">
                    <a:srgbClr val="000000">
                      <a:alpha val="43137"/>
                    </a:srgbClr>
                  </a:outerShdw>
                </a:effectLst>
              </a:rPr>
              <a:t>Application to End a Tenancy and Evict a Tenant or Collect Money (Form L2)</a:t>
            </a:r>
          </a:p>
        </p:txBody>
      </p:sp>
    </p:spTree>
    <p:extLst>
      <p:ext uri="{BB962C8B-B14F-4D97-AF65-F5344CB8AC3E}">
        <p14:creationId xmlns:p14="http://schemas.microsoft.com/office/powerpoint/2010/main" val="90984982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BB216D-15DD-047B-FBB3-679F9120C2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71" y="454360"/>
            <a:ext cx="4301717" cy="5566928"/>
          </a:xfrm>
        </p:spPr>
      </p:pic>
      <p:pic>
        <p:nvPicPr>
          <p:cNvPr id="7" name="Picture 6">
            <a:extLst>
              <a:ext uri="{FF2B5EF4-FFF2-40B4-BE49-F238E27FC236}">
                <a16:creationId xmlns:a16="http://schemas.microsoft.com/office/drawing/2014/main" id="{6760257A-58F7-669A-D14E-3A85C137A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456" y="454360"/>
            <a:ext cx="4301717" cy="5566928"/>
          </a:xfrm>
          <a:prstGeom prst="rect">
            <a:avLst/>
          </a:prstGeom>
        </p:spPr>
      </p:pic>
    </p:spTree>
    <p:extLst>
      <p:ext uri="{BB962C8B-B14F-4D97-AF65-F5344CB8AC3E}">
        <p14:creationId xmlns:p14="http://schemas.microsoft.com/office/powerpoint/2010/main" val="316294541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15097D-1794-4CE8-A962-A086B7458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476672"/>
            <a:ext cx="4374601" cy="5661248"/>
          </a:xfrm>
          <a:prstGeom prst="rect">
            <a:avLst/>
          </a:prstGeom>
        </p:spPr>
      </p:pic>
      <p:pic>
        <p:nvPicPr>
          <p:cNvPr id="15" name="Picture 14">
            <a:extLst>
              <a:ext uri="{FF2B5EF4-FFF2-40B4-BE49-F238E27FC236}">
                <a16:creationId xmlns:a16="http://schemas.microsoft.com/office/drawing/2014/main" id="{EC9FFA90-7771-048B-3282-15B090385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297" y="476672"/>
            <a:ext cx="4374601" cy="5661248"/>
          </a:xfrm>
          <a:prstGeom prst="rect">
            <a:avLst/>
          </a:prstGeom>
        </p:spPr>
      </p:pic>
    </p:spTree>
    <p:extLst>
      <p:ext uri="{BB962C8B-B14F-4D97-AF65-F5344CB8AC3E}">
        <p14:creationId xmlns:p14="http://schemas.microsoft.com/office/powerpoint/2010/main" val="30215898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F7A2-B276-E929-FAD4-F264092B0D2F}"/>
              </a:ext>
            </a:extLst>
          </p:cNvPr>
          <p:cNvSpPr>
            <a:spLocks noGrp="1"/>
          </p:cNvSpPr>
          <p:nvPr>
            <p:ph type="title"/>
          </p:nvPr>
        </p:nvSpPr>
        <p:spPr>
          <a:xfrm>
            <a:off x="457200" y="0"/>
            <a:ext cx="8229600" cy="1143000"/>
          </a:xfrm>
        </p:spPr>
        <p:txBody>
          <a:bodyPr/>
          <a:lstStyle/>
          <a:p>
            <a:r>
              <a:rPr lang="en-CA" b="1" dirty="0">
                <a:solidFill>
                  <a:schemeClr val="bg1"/>
                </a:solidFill>
                <a:effectLst>
                  <a:outerShdw blurRad="38100" dist="38100" dir="2700000" algn="tl">
                    <a:srgbClr val="000000">
                      <a:alpha val="43137"/>
                    </a:srgbClr>
                  </a:outerShdw>
                </a:effectLst>
              </a:rPr>
              <a:t>Good Faith </a:t>
            </a:r>
          </a:p>
        </p:txBody>
      </p:sp>
      <p:sp>
        <p:nvSpPr>
          <p:cNvPr id="3" name="Content Placeholder 2">
            <a:extLst>
              <a:ext uri="{FF2B5EF4-FFF2-40B4-BE49-F238E27FC236}">
                <a16:creationId xmlns:a16="http://schemas.microsoft.com/office/drawing/2014/main" id="{B2047048-2D97-2603-B5F7-E609948EBF68}"/>
              </a:ext>
            </a:extLst>
          </p:cNvPr>
          <p:cNvSpPr>
            <a:spLocks noGrp="1"/>
          </p:cNvSpPr>
          <p:nvPr>
            <p:ph idx="1"/>
          </p:nvPr>
        </p:nvSpPr>
        <p:spPr>
          <a:xfrm>
            <a:off x="339496" y="836712"/>
            <a:ext cx="8552983" cy="5472608"/>
          </a:xfrm>
        </p:spPr>
        <p:txBody>
          <a:bodyPr>
            <a:noAutofit/>
          </a:bodyPr>
          <a:lstStyle/>
          <a:p>
            <a:pPr algn="just"/>
            <a:r>
              <a:rPr lang="en-CA" sz="1800" b="1" dirty="0">
                <a:solidFill>
                  <a:schemeClr val="bg1"/>
                </a:solidFill>
                <a:effectLst>
                  <a:outerShdw blurRad="38100" dist="38100" dir="2700000" algn="tl">
                    <a:srgbClr val="000000">
                      <a:alpha val="43137"/>
                    </a:srgbClr>
                  </a:outerShdw>
                </a:effectLst>
              </a:rPr>
              <a:t>The Board may make an Order based on a former Tenant’s application where the Tenant alleges a notice was given in bad faith, and: </a:t>
            </a:r>
          </a:p>
          <a:p>
            <a:pPr marL="514350" indent="-514350" algn="just">
              <a:buFont typeface="+mj-lt"/>
              <a:buAutoNum type="alphaLcPeriod"/>
            </a:pPr>
            <a:r>
              <a:rPr lang="en-CA" sz="1800" b="1" dirty="0">
                <a:solidFill>
                  <a:schemeClr val="bg1"/>
                </a:solidFill>
                <a:effectLst>
                  <a:outerShdw blurRad="38100" dist="38100" dir="2700000" algn="tl">
                    <a:srgbClr val="000000">
                      <a:alpha val="43137"/>
                    </a:srgbClr>
                  </a:outerShdw>
                </a:effectLst>
              </a:rPr>
              <a:t>The Landlord gave the Tenant a notice under sections 48, 49 or 50 in bad faith; and</a:t>
            </a:r>
          </a:p>
          <a:p>
            <a:pPr marL="514350" indent="-514350" algn="just">
              <a:buFont typeface="+mj-lt"/>
              <a:buAutoNum type="alphaLcPeriod"/>
            </a:pPr>
            <a:r>
              <a:rPr lang="en-CA" sz="1800" b="1" dirty="0">
                <a:solidFill>
                  <a:schemeClr val="bg1"/>
                </a:solidFill>
                <a:effectLst>
                  <a:outerShdw blurRad="38100" dist="38100" dir="2700000" algn="tl">
                    <a:srgbClr val="000000">
                      <a:alpha val="43137"/>
                    </a:srgbClr>
                  </a:outerShdw>
                </a:effectLst>
              </a:rPr>
              <a:t>The Tenant moves out of the unit because of the notice, an application to the LTB or an order based on the notice; and</a:t>
            </a:r>
          </a:p>
          <a:p>
            <a:pPr marL="514350" indent="-514350" algn="just">
              <a:buFont typeface="+mj-lt"/>
              <a:buAutoNum type="alphaLcPeriod"/>
            </a:pPr>
            <a:r>
              <a:rPr lang="en-CA" sz="1800" b="1" dirty="0">
                <a:solidFill>
                  <a:schemeClr val="bg1"/>
                </a:solidFill>
                <a:effectLst>
                  <a:outerShdw blurRad="38100" dist="38100" dir="2700000" algn="tl">
                    <a:srgbClr val="000000">
                      <a:alpha val="43137"/>
                    </a:srgbClr>
                  </a:outerShdw>
                </a:effectLst>
              </a:rPr>
              <a:t>No one has moved into the unit within a reasonable time after the Tenant moved out, or the Landlord did not demolish, convert or repair or renovate the rental unit within a reasonable time. </a:t>
            </a:r>
          </a:p>
          <a:p>
            <a:pPr algn="just"/>
            <a:r>
              <a:rPr lang="en-CA" sz="1800" b="1" dirty="0">
                <a:solidFill>
                  <a:schemeClr val="bg1"/>
                </a:solidFill>
                <a:effectLst>
                  <a:outerShdw blurRad="38100" dist="38100" dir="2700000" algn="tl">
                    <a:srgbClr val="000000">
                      <a:alpha val="43137"/>
                    </a:srgbClr>
                  </a:outerShdw>
                </a:effectLst>
              </a:rPr>
              <a:t>There is a presumption that an N12 Notice was given in bad faith, unless the contrary is proven on a balance of probabilities, if the Landlord: </a:t>
            </a:r>
          </a:p>
          <a:p>
            <a:pPr marL="514350" indent="-514350" algn="just">
              <a:buFont typeface="+mj-lt"/>
              <a:buAutoNum type="alphaLcPeriod"/>
            </a:pPr>
            <a:r>
              <a:rPr lang="en-CA" sz="1800" b="1" dirty="0">
                <a:solidFill>
                  <a:schemeClr val="bg1"/>
                </a:solidFill>
                <a:effectLst>
                  <a:outerShdw blurRad="38100" dist="38100" dir="2700000" algn="tl">
                    <a:srgbClr val="000000">
                      <a:alpha val="43137"/>
                    </a:srgbClr>
                  </a:outerShdw>
                </a:effectLst>
              </a:rPr>
              <a:t>advertises the rental unit for rent;</a:t>
            </a:r>
          </a:p>
          <a:p>
            <a:pPr marL="514350" indent="-514350" algn="just">
              <a:buFont typeface="+mj-lt"/>
              <a:buAutoNum type="alphaLcPeriod"/>
            </a:pPr>
            <a:r>
              <a:rPr lang="en-CA" sz="1800" b="1" dirty="0">
                <a:solidFill>
                  <a:schemeClr val="bg1"/>
                </a:solidFill>
                <a:effectLst>
                  <a:outerShdw blurRad="38100" dist="38100" dir="2700000" algn="tl">
                    <a:srgbClr val="000000">
                      <a:alpha val="43137"/>
                    </a:srgbClr>
                  </a:outerShdw>
                </a:effectLst>
              </a:rPr>
              <a:t>enters into a tenancy agreement in respect of the rental unit with someone other than the former tenant;</a:t>
            </a:r>
          </a:p>
          <a:p>
            <a:pPr marL="514350" indent="-514350" algn="just">
              <a:buFont typeface="+mj-lt"/>
              <a:buAutoNum type="alphaLcPeriod"/>
            </a:pPr>
            <a:r>
              <a:rPr lang="en-CA" sz="1800" b="1" dirty="0">
                <a:solidFill>
                  <a:schemeClr val="bg1"/>
                </a:solidFill>
                <a:effectLst>
                  <a:outerShdw blurRad="38100" dist="38100" dir="2700000" algn="tl">
                    <a:srgbClr val="000000">
                      <a:alpha val="43137"/>
                    </a:srgbClr>
                  </a:outerShdw>
                </a:effectLst>
              </a:rPr>
              <a:t>advertises the rental unit, or the building that contains the rental unit, for sale;</a:t>
            </a:r>
          </a:p>
          <a:p>
            <a:pPr marL="514350" indent="-514350" algn="just">
              <a:buFont typeface="+mj-lt"/>
              <a:buAutoNum type="alphaLcPeriod"/>
            </a:pPr>
            <a:r>
              <a:rPr lang="en-CA" sz="1800" b="1" dirty="0">
                <a:solidFill>
                  <a:schemeClr val="bg1"/>
                </a:solidFill>
                <a:effectLst>
                  <a:outerShdw blurRad="38100" dist="38100" dir="2700000" algn="tl">
                    <a:srgbClr val="000000">
                      <a:alpha val="43137"/>
                    </a:srgbClr>
                  </a:outerShdw>
                </a:effectLst>
              </a:rPr>
              <a:t>demolishes the rental unit or the building containing the rental unit; or</a:t>
            </a:r>
          </a:p>
          <a:p>
            <a:pPr marL="514350" indent="-514350" algn="just">
              <a:buFont typeface="+mj-lt"/>
              <a:buAutoNum type="alphaLcPeriod"/>
            </a:pPr>
            <a:r>
              <a:rPr lang="en-CA" sz="1800" b="1" dirty="0">
                <a:solidFill>
                  <a:schemeClr val="bg1"/>
                </a:solidFill>
                <a:effectLst>
                  <a:outerShdw blurRad="38100" dist="38100" dir="2700000" algn="tl">
                    <a:srgbClr val="000000">
                      <a:alpha val="43137"/>
                    </a:srgbClr>
                  </a:outerShdw>
                </a:effectLst>
              </a:rPr>
              <a:t>takes any step to convert the rental unit, or the building containing the rental unit, to use for a purpose other than residential premises.</a:t>
            </a:r>
          </a:p>
          <a:p>
            <a:pPr marL="0" indent="0" algn="just">
              <a:buNone/>
            </a:pPr>
            <a:r>
              <a:rPr lang="en-CA" sz="1800" b="1" dirty="0">
                <a:solidFill>
                  <a:schemeClr val="bg1"/>
                </a:solidFill>
                <a:effectLst>
                  <a:outerShdw blurRad="38100" dist="38100" dir="2700000" algn="tl">
                    <a:srgbClr val="000000">
                      <a:alpha val="43137"/>
                    </a:srgbClr>
                  </a:outerShdw>
                </a:effectLst>
              </a:rPr>
              <a:t>*This provision only applies for the period that begins on the date that the Landlord gave the notice and ends one year after the former Tenant moves out </a:t>
            </a:r>
          </a:p>
        </p:txBody>
      </p:sp>
    </p:spTree>
    <p:extLst>
      <p:ext uri="{BB962C8B-B14F-4D97-AF65-F5344CB8AC3E}">
        <p14:creationId xmlns:p14="http://schemas.microsoft.com/office/powerpoint/2010/main" val="2285436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74DA-EAD7-08FB-A2C5-53F6EF8CC34A}"/>
              </a:ext>
            </a:extLst>
          </p:cNvPr>
          <p:cNvSpPr>
            <a:spLocks noGrp="1"/>
          </p:cNvSpPr>
          <p:nvPr>
            <p:ph type="title"/>
          </p:nvPr>
        </p:nvSpPr>
        <p:spPr/>
        <p:txBody>
          <a:bodyPr/>
          <a:lstStyle/>
          <a:p>
            <a:r>
              <a:rPr lang="en-CA" b="1" dirty="0">
                <a:solidFill>
                  <a:schemeClr val="bg1"/>
                </a:solidFill>
                <a:effectLst>
                  <a:outerShdw blurRad="38100" dist="38100" dir="2700000" algn="tl">
                    <a:srgbClr val="000000">
                      <a:alpha val="43137"/>
                    </a:srgbClr>
                  </a:outerShdw>
                </a:effectLst>
              </a:rPr>
              <a:t>Notice Issues</a:t>
            </a:r>
          </a:p>
        </p:txBody>
      </p:sp>
      <p:sp>
        <p:nvSpPr>
          <p:cNvPr id="3" name="Content Placeholder 2">
            <a:extLst>
              <a:ext uri="{FF2B5EF4-FFF2-40B4-BE49-F238E27FC236}">
                <a16:creationId xmlns:a16="http://schemas.microsoft.com/office/drawing/2014/main" id="{DE9331C2-6EAB-A2F5-1BFE-5A493C0F3C36}"/>
              </a:ext>
            </a:extLst>
          </p:cNvPr>
          <p:cNvSpPr>
            <a:spLocks noGrp="1"/>
          </p:cNvSpPr>
          <p:nvPr>
            <p:ph idx="1"/>
          </p:nvPr>
        </p:nvSpPr>
        <p:spPr/>
        <p:txBody>
          <a:bodyPr>
            <a:normAutofit fontScale="92500" lnSpcReduction="10000"/>
          </a:bodyPr>
          <a:lstStyle/>
          <a:p>
            <a:pPr algn="just"/>
            <a:r>
              <a:rPr lang="en-CA" b="1" dirty="0">
                <a:solidFill>
                  <a:schemeClr val="bg1"/>
                </a:solidFill>
                <a:effectLst>
                  <a:outerShdw blurRad="38100" dist="38100" dir="2700000" algn="tl">
                    <a:srgbClr val="000000">
                      <a:alpha val="43137"/>
                    </a:srgbClr>
                  </a:outerShdw>
                </a:effectLst>
              </a:rPr>
              <a:t>Termination Date is invalid</a:t>
            </a:r>
          </a:p>
          <a:p>
            <a:pPr algn="just"/>
            <a:r>
              <a:rPr lang="en-CA" b="1" dirty="0">
                <a:solidFill>
                  <a:schemeClr val="bg1"/>
                </a:solidFill>
                <a:effectLst>
                  <a:outerShdw blurRad="38100" dist="38100" dir="2700000" algn="tl">
                    <a:srgbClr val="000000">
                      <a:alpha val="43137"/>
                    </a:srgbClr>
                  </a:outerShdw>
                </a:effectLst>
              </a:rPr>
              <a:t>Name or address is missing </a:t>
            </a:r>
          </a:p>
          <a:p>
            <a:pPr algn="just"/>
            <a:r>
              <a:rPr lang="en-CA" b="1" dirty="0">
                <a:solidFill>
                  <a:schemeClr val="bg1"/>
                </a:solidFill>
                <a:effectLst>
                  <a:outerShdw blurRad="38100" dist="38100" dir="2700000" algn="tl">
                    <a:srgbClr val="000000">
                      <a:alpha val="43137"/>
                    </a:srgbClr>
                  </a:outerShdw>
                </a:effectLst>
              </a:rPr>
              <a:t>Notice is unsigned or undated </a:t>
            </a:r>
          </a:p>
          <a:p>
            <a:pPr algn="just"/>
            <a:r>
              <a:rPr lang="en-CA" b="1" dirty="0">
                <a:solidFill>
                  <a:schemeClr val="bg1"/>
                </a:solidFill>
                <a:effectLst>
                  <a:outerShdw blurRad="38100" dist="38100" dir="2700000" algn="tl">
                    <a:srgbClr val="000000">
                      <a:alpha val="43137"/>
                    </a:srgbClr>
                  </a:outerShdw>
                </a:effectLst>
              </a:rPr>
              <a:t>Notice was not served properly </a:t>
            </a:r>
          </a:p>
          <a:p>
            <a:pPr algn="just"/>
            <a:r>
              <a:rPr lang="en-CA" b="1" dirty="0">
                <a:solidFill>
                  <a:schemeClr val="bg1"/>
                </a:solidFill>
                <a:effectLst>
                  <a:outerShdw blurRad="38100" dist="38100" dir="2700000" algn="tl">
                    <a:srgbClr val="000000">
                      <a:alpha val="43137"/>
                    </a:srgbClr>
                  </a:outerShdw>
                </a:effectLst>
              </a:rPr>
              <a:t>Application is filed too late </a:t>
            </a:r>
          </a:p>
          <a:p>
            <a:pPr algn="just"/>
            <a:r>
              <a:rPr lang="en-CA" b="1" dirty="0">
                <a:solidFill>
                  <a:schemeClr val="bg1"/>
                </a:solidFill>
                <a:effectLst>
                  <a:outerShdw blurRad="38100" dist="38100" dir="2700000" algn="tl">
                    <a:srgbClr val="000000">
                      <a:alpha val="43137"/>
                    </a:srgbClr>
                  </a:outerShdw>
                </a:effectLst>
              </a:rPr>
              <a:t>Not using the actual LTB notices</a:t>
            </a:r>
          </a:p>
          <a:p>
            <a:pPr algn="just"/>
            <a:r>
              <a:rPr lang="en-CA" b="1" dirty="0">
                <a:solidFill>
                  <a:schemeClr val="bg1"/>
                </a:solidFill>
                <a:effectLst>
                  <a:outerShdw blurRad="38100" dist="38100" dir="2700000" algn="tl">
                    <a:srgbClr val="000000">
                      <a:alpha val="43137"/>
                    </a:srgbClr>
                  </a:outerShdw>
                </a:effectLst>
              </a:rPr>
              <a:t>Wrong notice is used</a:t>
            </a:r>
          </a:p>
          <a:p>
            <a:pPr algn="just"/>
            <a:r>
              <a:rPr lang="en-CA" b="1" dirty="0">
                <a:solidFill>
                  <a:schemeClr val="bg1"/>
                </a:solidFill>
                <a:effectLst>
                  <a:outerShdw blurRad="38100" dist="38100" dir="2700000" algn="tl">
                    <a:srgbClr val="000000">
                      <a:alpha val="43137"/>
                    </a:srgbClr>
                  </a:outerShdw>
                </a:effectLst>
              </a:rPr>
              <a:t>Special rules for mobile homes, land lease communities and care homes </a:t>
            </a:r>
          </a:p>
        </p:txBody>
      </p:sp>
    </p:spTree>
    <p:extLst>
      <p:ext uri="{BB962C8B-B14F-4D97-AF65-F5344CB8AC3E}">
        <p14:creationId xmlns:p14="http://schemas.microsoft.com/office/powerpoint/2010/main" val="117870306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bg1"/>
                </a:solidFill>
                <a:effectLst>
                  <a:outerShdw blurRad="38100" dist="38100" dir="2700000" algn="tl">
                    <a:srgbClr val="000000">
                      <a:alpha val="43137"/>
                    </a:srgbClr>
                  </a:outerShdw>
                </a:effectLst>
              </a:rPr>
              <a:t>Tenant Applications</a:t>
            </a:r>
          </a:p>
        </p:txBody>
      </p:sp>
      <p:sp>
        <p:nvSpPr>
          <p:cNvPr id="3" name="Content Placeholder 2"/>
          <p:cNvSpPr>
            <a:spLocks noGrp="1"/>
          </p:cNvSpPr>
          <p:nvPr>
            <p:ph idx="1"/>
          </p:nvPr>
        </p:nvSpPr>
        <p:spPr>
          <a:xfrm>
            <a:off x="467544" y="1340768"/>
            <a:ext cx="8229600" cy="5328592"/>
          </a:xfrm>
        </p:spPr>
        <p:txBody>
          <a:bodyPr>
            <a:normAutofit/>
          </a:bodyPr>
          <a:lstStyle/>
          <a:p>
            <a:pPr algn="just"/>
            <a:r>
              <a:rPr lang="en-CA" b="1" dirty="0">
                <a:solidFill>
                  <a:schemeClr val="bg1"/>
                </a:solidFill>
                <a:effectLst>
                  <a:outerShdw blurRad="38100" dist="38100" dir="2700000" algn="tl">
                    <a:srgbClr val="000000">
                      <a:alpha val="43137"/>
                    </a:srgbClr>
                  </a:outerShdw>
                </a:effectLst>
              </a:rPr>
              <a:t>Application about Tenant Rights (T2 Form)</a:t>
            </a:r>
          </a:p>
          <a:p>
            <a:pPr algn="just"/>
            <a:r>
              <a:rPr lang="en-CA" b="1" dirty="0">
                <a:solidFill>
                  <a:schemeClr val="bg1"/>
                </a:solidFill>
                <a:effectLst>
                  <a:outerShdw blurRad="38100" dist="38100" dir="2700000" algn="tl">
                    <a:srgbClr val="000000">
                      <a:alpha val="43137"/>
                    </a:srgbClr>
                  </a:outerShdw>
                </a:effectLst>
              </a:rPr>
              <a:t>Landlord Gave a Notice of Termination in Bad Faith (Form T5)</a:t>
            </a:r>
          </a:p>
          <a:p>
            <a:pPr algn="just"/>
            <a:r>
              <a:rPr lang="en-CA" b="1" dirty="0">
                <a:solidFill>
                  <a:schemeClr val="bg1"/>
                </a:solidFill>
                <a:effectLst>
                  <a:outerShdw blurRad="38100" dist="38100" dir="2700000" algn="tl">
                    <a:srgbClr val="000000">
                      <a:alpha val="43137"/>
                    </a:srgbClr>
                  </a:outerShdw>
                </a:effectLst>
              </a:rPr>
              <a:t>Tenant Application about Maintenance (Form T6) </a:t>
            </a:r>
          </a:p>
          <a:p>
            <a:endParaRPr lang="en-CA"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val="85172936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F271-E1F9-8311-B257-952BD8DCB60F}"/>
              </a:ext>
            </a:extLst>
          </p:cNvPr>
          <p:cNvSpPr>
            <a:spLocks noGrp="1"/>
          </p:cNvSpPr>
          <p:nvPr>
            <p:ph type="title"/>
          </p:nvPr>
        </p:nvSpPr>
        <p:spPr/>
        <p:txBody>
          <a:bodyPr>
            <a:normAutofit fontScale="90000"/>
          </a:bodyPr>
          <a:lstStyle/>
          <a:p>
            <a:r>
              <a:rPr lang="en-CA" b="1" dirty="0">
                <a:solidFill>
                  <a:schemeClr val="bg1"/>
                </a:solidFill>
                <a:effectLst>
                  <a:outerShdw blurRad="38100" dist="38100" dir="2700000" algn="tl">
                    <a:srgbClr val="000000">
                      <a:alpha val="43137"/>
                    </a:srgbClr>
                  </a:outerShdw>
                </a:effectLst>
              </a:rPr>
              <a:t>Application Problems and </a:t>
            </a:r>
            <a:br>
              <a:rPr lang="en-CA" b="1" dirty="0">
                <a:solidFill>
                  <a:schemeClr val="bg1"/>
                </a:solidFill>
                <a:effectLst>
                  <a:outerShdw blurRad="38100" dist="38100" dir="2700000" algn="tl">
                    <a:srgbClr val="000000">
                      <a:alpha val="43137"/>
                    </a:srgbClr>
                  </a:outerShdw>
                </a:effectLst>
              </a:rPr>
            </a:br>
            <a:r>
              <a:rPr lang="en-CA" b="1" dirty="0">
                <a:solidFill>
                  <a:schemeClr val="bg1"/>
                </a:solidFill>
                <a:effectLst>
                  <a:outerShdw blurRad="38100" dist="38100" dir="2700000" algn="tl">
                    <a:srgbClr val="000000">
                      <a:alpha val="43137"/>
                    </a:srgbClr>
                  </a:outerShdw>
                </a:effectLst>
              </a:rPr>
              <a:t>Board Remedies </a:t>
            </a:r>
          </a:p>
        </p:txBody>
      </p:sp>
      <p:sp>
        <p:nvSpPr>
          <p:cNvPr id="3" name="Content Placeholder 2">
            <a:extLst>
              <a:ext uri="{FF2B5EF4-FFF2-40B4-BE49-F238E27FC236}">
                <a16:creationId xmlns:a16="http://schemas.microsoft.com/office/drawing/2014/main" id="{7287A87B-3D88-72E7-B87E-1CC6A444EE1E}"/>
              </a:ext>
            </a:extLst>
          </p:cNvPr>
          <p:cNvSpPr>
            <a:spLocks noGrp="1"/>
          </p:cNvSpPr>
          <p:nvPr>
            <p:ph idx="1"/>
          </p:nvPr>
        </p:nvSpPr>
        <p:spPr>
          <a:xfrm>
            <a:off x="457200" y="1600202"/>
            <a:ext cx="8229600" cy="4853134"/>
          </a:xfrm>
        </p:spPr>
        <p:txBody>
          <a:bodyPr>
            <a:normAutofit fontScale="92500" lnSpcReduction="20000"/>
          </a:bodyPr>
          <a:lstStyle/>
          <a:p>
            <a:pPr algn="just"/>
            <a:r>
              <a:rPr lang="en-CA" b="1" dirty="0">
                <a:solidFill>
                  <a:schemeClr val="bg1"/>
                </a:solidFill>
                <a:effectLst>
                  <a:outerShdw blurRad="38100" dist="38100" dir="2700000" algn="tl">
                    <a:srgbClr val="000000">
                      <a:alpha val="43137"/>
                    </a:srgbClr>
                  </a:outerShdw>
                </a:effectLst>
              </a:rPr>
              <a:t>Dismissal of Application </a:t>
            </a:r>
          </a:p>
          <a:p>
            <a:pPr algn="just"/>
            <a:r>
              <a:rPr lang="en-CA" b="1" dirty="0">
                <a:solidFill>
                  <a:schemeClr val="bg1"/>
                </a:solidFill>
                <a:effectLst>
                  <a:outerShdw blurRad="38100" dist="38100" dir="2700000" algn="tl">
                    <a:srgbClr val="000000">
                      <a:alpha val="43137"/>
                    </a:srgbClr>
                  </a:outerShdw>
                </a:effectLst>
              </a:rPr>
              <a:t>Refuse or delay eviction</a:t>
            </a:r>
          </a:p>
          <a:p>
            <a:pPr algn="just"/>
            <a:r>
              <a:rPr lang="en-CA" b="1" dirty="0">
                <a:solidFill>
                  <a:schemeClr val="bg1"/>
                </a:solidFill>
                <a:effectLst>
                  <a:outerShdw blurRad="38100" dist="38100" dir="2700000" algn="tl">
                    <a:srgbClr val="000000">
                      <a:alpha val="43137"/>
                    </a:srgbClr>
                  </a:outerShdw>
                </a:effectLst>
              </a:rPr>
              <a:t>Order for Costs </a:t>
            </a:r>
          </a:p>
          <a:p>
            <a:pPr algn="just"/>
            <a:r>
              <a:rPr lang="en-CA" b="1" dirty="0">
                <a:solidFill>
                  <a:schemeClr val="bg1"/>
                </a:solidFill>
                <a:effectLst>
                  <a:outerShdw blurRad="38100" dist="38100" dir="2700000" algn="tl">
                    <a:srgbClr val="000000">
                      <a:alpha val="43137"/>
                    </a:srgbClr>
                  </a:outerShdw>
                </a:effectLst>
              </a:rPr>
              <a:t>Rent Abatement </a:t>
            </a:r>
          </a:p>
          <a:p>
            <a:pPr algn="just"/>
            <a:r>
              <a:rPr lang="en-CA" b="1" dirty="0">
                <a:solidFill>
                  <a:schemeClr val="bg1"/>
                </a:solidFill>
                <a:effectLst>
                  <a:outerShdw blurRad="38100" dist="38100" dir="2700000" algn="tl">
                    <a:srgbClr val="000000">
                      <a:alpha val="43137"/>
                    </a:srgbClr>
                  </a:outerShdw>
                </a:effectLst>
              </a:rPr>
              <a:t>Administrative Fine</a:t>
            </a:r>
          </a:p>
          <a:p>
            <a:pPr algn="just"/>
            <a:r>
              <a:rPr lang="en-CA" b="1" dirty="0">
                <a:solidFill>
                  <a:schemeClr val="bg1"/>
                </a:solidFill>
                <a:effectLst>
                  <a:outerShdw blurRad="38100" dist="38100" dir="2700000" algn="tl">
                    <a:srgbClr val="000000">
                      <a:alpha val="43137"/>
                    </a:srgbClr>
                  </a:outerShdw>
                </a:effectLst>
              </a:rPr>
              <a:t>Compensation </a:t>
            </a:r>
          </a:p>
          <a:p>
            <a:pPr algn="just"/>
            <a:r>
              <a:rPr lang="en-CA" b="1" dirty="0">
                <a:solidFill>
                  <a:schemeClr val="bg1"/>
                </a:solidFill>
                <a:effectLst>
                  <a:outerShdw blurRad="38100" dist="38100" dir="2700000" algn="tl">
                    <a:srgbClr val="000000">
                      <a:alpha val="43137"/>
                    </a:srgbClr>
                  </a:outerShdw>
                </a:effectLst>
              </a:rPr>
              <a:t>Reasonable out of pocket expenses </a:t>
            </a:r>
          </a:p>
          <a:p>
            <a:pPr algn="just"/>
            <a:r>
              <a:rPr lang="en-CA" b="1" dirty="0">
                <a:solidFill>
                  <a:schemeClr val="bg1"/>
                </a:solidFill>
                <a:effectLst>
                  <a:outerShdw blurRad="38100" dist="38100" dir="2700000" algn="tl">
                    <a:srgbClr val="000000">
                      <a:alpha val="43137"/>
                    </a:srgbClr>
                  </a:outerShdw>
                </a:effectLst>
              </a:rPr>
              <a:t>Compensation for increased rent and reasonable moving expenses </a:t>
            </a:r>
          </a:p>
          <a:p>
            <a:pPr algn="just"/>
            <a:r>
              <a:rPr lang="en-CA" b="1" dirty="0">
                <a:solidFill>
                  <a:schemeClr val="bg1"/>
                </a:solidFill>
                <a:effectLst>
                  <a:outerShdw blurRad="38100" dist="38100" dir="2700000" algn="tl">
                    <a:srgbClr val="000000">
                      <a:alpha val="43137"/>
                    </a:srgbClr>
                  </a:outerShdw>
                </a:effectLst>
              </a:rPr>
              <a:t>Ontario Rental Housing Enforcement Unit Complaint and Investigation</a:t>
            </a:r>
          </a:p>
          <a:p>
            <a:endParaRPr lang="en-CA" dirty="0">
              <a:solidFill>
                <a:schemeClr val="bg1"/>
              </a:solidFill>
            </a:endParaRPr>
          </a:p>
        </p:txBody>
      </p:sp>
    </p:spTree>
    <p:extLst>
      <p:ext uri="{BB962C8B-B14F-4D97-AF65-F5344CB8AC3E}">
        <p14:creationId xmlns:p14="http://schemas.microsoft.com/office/powerpoint/2010/main" val="222613294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B2E-7A97-3498-2407-036215ACC020}"/>
              </a:ext>
            </a:extLst>
          </p:cNvPr>
          <p:cNvSpPr>
            <a:spLocks noGrp="1"/>
          </p:cNvSpPr>
          <p:nvPr>
            <p:ph type="title"/>
          </p:nvPr>
        </p:nvSpPr>
        <p:spPr/>
        <p:txBody>
          <a:bodyPr/>
          <a:lstStyle/>
          <a:p>
            <a:r>
              <a:rPr lang="en-CA" b="1" dirty="0">
                <a:solidFill>
                  <a:schemeClr val="bg1"/>
                </a:solidFill>
                <a:effectLst>
                  <a:outerShdw blurRad="38100" dist="38100" dir="2700000" algn="tl">
                    <a:srgbClr val="000000">
                      <a:alpha val="43137"/>
                    </a:srgbClr>
                  </a:outerShdw>
                </a:effectLst>
              </a:rPr>
              <a:t>Timeline for a Hearing</a:t>
            </a:r>
          </a:p>
        </p:txBody>
      </p:sp>
      <p:sp>
        <p:nvSpPr>
          <p:cNvPr id="3" name="Content Placeholder 2">
            <a:extLst>
              <a:ext uri="{FF2B5EF4-FFF2-40B4-BE49-F238E27FC236}">
                <a16:creationId xmlns:a16="http://schemas.microsoft.com/office/drawing/2014/main" id="{AA96F086-A8AB-7C6A-F7B0-85FF27E4923A}"/>
              </a:ext>
            </a:extLst>
          </p:cNvPr>
          <p:cNvSpPr>
            <a:spLocks noGrp="1"/>
          </p:cNvSpPr>
          <p:nvPr>
            <p:ph idx="1"/>
          </p:nvPr>
        </p:nvSpPr>
        <p:spPr>
          <a:xfrm>
            <a:off x="457200" y="1417640"/>
            <a:ext cx="8229600" cy="5001419"/>
          </a:xfrm>
        </p:spPr>
        <p:txBody>
          <a:bodyPr>
            <a:normAutofit fontScale="47500" lnSpcReduction="20000"/>
          </a:bodyPr>
          <a:lstStyle/>
          <a:p>
            <a:pPr marL="0" indent="0">
              <a:buNone/>
            </a:pPr>
            <a:r>
              <a:rPr lang="en-CA" sz="4600" b="1" dirty="0">
                <a:solidFill>
                  <a:schemeClr val="bg1"/>
                </a:solidFill>
                <a:effectLst>
                  <a:outerShdw blurRad="38100" dist="38100" dir="2700000" algn="tl">
                    <a:srgbClr val="000000">
                      <a:alpha val="43137"/>
                    </a:srgbClr>
                  </a:outerShdw>
                </a:effectLst>
              </a:rPr>
              <a:t>Automatic Reply Email</a:t>
            </a:r>
          </a:p>
          <a:p>
            <a:pPr marL="0" indent="0" algn="just">
              <a:buNone/>
            </a:pPr>
            <a:r>
              <a:rPr lang="en-CA" sz="4600" b="1" i="1" dirty="0">
                <a:solidFill>
                  <a:schemeClr val="bg1"/>
                </a:solidFill>
                <a:effectLst>
                  <a:outerShdw blurRad="38100" dist="38100" dir="2700000" algn="tl">
                    <a:srgbClr val="000000">
                      <a:alpha val="43137"/>
                    </a:srgbClr>
                  </a:outerShdw>
                </a:effectLst>
              </a:rPr>
              <a:t>“PLEASE NOTE: </a:t>
            </a:r>
          </a:p>
          <a:p>
            <a:pPr marL="0" indent="0" algn="just">
              <a:buNone/>
            </a:pPr>
            <a:r>
              <a:rPr lang="en-CA" sz="4600" b="1" i="1" dirty="0">
                <a:solidFill>
                  <a:schemeClr val="bg1"/>
                </a:solidFill>
                <a:effectLst>
                  <a:outerShdw blurRad="38100" dist="38100" dir="2700000" algn="tl">
                    <a:srgbClr val="000000">
                      <a:alpha val="43137"/>
                    </a:srgbClr>
                  </a:outerShdw>
                </a:effectLst>
              </a:rPr>
              <a:t>Thank you for contacting the Landlord and Tenant Board.  Please note that it is currently taking us longer than usual to process applications and schedule hearings. Current processing times are approximately 7-8 months.      </a:t>
            </a:r>
          </a:p>
          <a:p>
            <a:pPr marL="0" indent="0" algn="just">
              <a:buNone/>
            </a:pPr>
            <a:r>
              <a:rPr lang="en-CA" sz="4600" b="1" i="1" dirty="0">
                <a:solidFill>
                  <a:schemeClr val="bg1"/>
                </a:solidFill>
                <a:effectLst>
                  <a:outerShdw blurRad="38100" dist="38100" dir="2700000" algn="tl">
                    <a:srgbClr val="000000">
                      <a:alpha val="43137"/>
                    </a:srgbClr>
                  </a:outerShdw>
                </a:effectLst>
              </a:rPr>
              <a:t>If you have a file number or have been issued a one-time PIN number, you can check the status of your file on our website. If your file number begins with LTB (e.g. LTB-L-000420-21) then you must log on to the Tribunals Ontario Portal. If your file does not begin with LTB (e.g. TSL-00123-09), you can check the status of your file at LTB: Check File Status | Tribunals Ontario. </a:t>
            </a:r>
          </a:p>
          <a:p>
            <a:pPr marL="0" indent="0" algn="just">
              <a:buNone/>
            </a:pPr>
            <a:r>
              <a:rPr lang="en-CA" sz="4600" b="1" i="1" dirty="0">
                <a:solidFill>
                  <a:schemeClr val="bg1"/>
                </a:solidFill>
                <a:effectLst>
                  <a:outerShdw blurRad="38100" dist="38100" dir="2700000" algn="tl">
                    <a:srgbClr val="000000">
                      <a:alpha val="43137"/>
                    </a:srgbClr>
                  </a:outerShdw>
                </a:effectLst>
              </a:rPr>
              <a:t>If you submitted your application more than 7-8 months ago and have not yet been provided with a file number, you can reach out to the LTB Contact Centre or send an inquiry by email to your regional office ensuring to provide your name and the rental unit address.” </a:t>
            </a:r>
          </a:p>
          <a:p>
            <a:endParaRPr lang="en-CA" dirty="0">
              <a:solidFill>
                <a:schemeClr val="bg1"/>
              </a:solidFill>
            </a:endParaRPr>
          </a:p>
        </p:txBody>
      </p:sp>
    </p:spTree>
    <p:extLst>
      <p:ext uri="{BB962C8B-B14F-4D97-AF65-F5344CB8AC3E}">
        <p14:creationId xmlns:p14="http://schemas.microsoft.com/office/powerpoint/2010/main" val="379763141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80DC-9E4D-E848-C12E-53F8A33ACBF7}"/>
              </a:ext>
            </a:extLst>
          </p:cNvPr>
          <p:cNvSpPr>
            <a:spLocks noGrp="1"/>
          </p:cNvSpPr>
          <p:nvPr>
            <p:ph type="title"/>
          </p:nvPr>
        </p:nvSpPr>
        <p:spPr/>
        <p:txBody>
          <a:bodyPr/>
          <a:lstStyle/>
          <a:p>
            <a:r>
              <a:rPr lang="en-CA" b="1" dirty="0">
                <a:solidFill>
                  <a:schemeClr val="bg1"/>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43735065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1"/>
            <a:ext cx="8229600" cy="4525963"/>
          </a:xfrm>
        </p:spPr>
        <p:txBody>
          <a:bodyPr/>
          <a:lstStyle/>
          <a:p>
            <a:pPr marL="0" indent="0" algn="just">
              <a:buNone/>
            </a:pPr>
            <a:r>
              <a:rPr lang="en-CA" b="1" dirty="0">
                <a:solidFill>
                  <a:schemeClr val="bg1"/>
                </a:solidFill>
                <a:effectLst>
                  <a:outerShdw blurRad="38100" dist="38100" dir="2700000" algn="tl">
                    <a:srgbClr val="000000">
                      <a:alpha val="43137"/>
                    </a:srgbClr>
                  </a:outerShdw>
                </a:effectLst>
              </a:rPr>
              <a:t>The information contained in this presentation is for educational purposes only. This information is not legal advice. If you have questions or a legal issue you should consult a lawyer. </a:t>
            </a:r>
          </a:p>
          <a:p>
            <a:endParaRPr lang="en-CA" dirty="0"/>
          </a:p>
        </p:txBody>
      </p:sp>
    </p:spTree>
    <p:extLst>
      <p:ext uri="{BB962C8B-B14F-4D97-AF65-F5344CB8AC3E}">
        <p14:creationId xmlns:p14="http://schemas.microsoft.com/office/powerpoint/2010/main" val="185506747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CA" b="1" dirty="0">
                <a:solidFill>
                  <a:schemeClr val="bg1"/>
                </a:solidFill>
                <a:effectLst>
                  <a:outerShdw blurRad="38100" dist="38100" dir="2700000" algn="tl">
                    <a:srgbClr val="000000">
                      <a:alpha val="43137"/>
                    </a:srgbClr>
                  </a:outerShdw>
                </a:effectLst>
              </a:rPr>
              <a:t>Common Landlord Notices</a:t>
            </a:r>
          </a:p>
        </p:txBody>
      </p:sp>
      <p:sp>
        <p:nvSpPr>
          <p:cNvPr id="3" name="Content Placeholder 2"/>
          <p:cNvSpPr>
            <a:spLocks noGrp="1"/>
          </p:cNvSpPr>
          <p:nvPr>
            <p:ph idx="1"/>
          </p:nvPr>
        </p:nvSpPr>
        <p:spPr>
          <a:xfrm>
            <a:off x="457200" y="1340768"/>
            <a:ext cx="8229600" cy="5256584"/>
          </a:xfrm>
        </p:spPr>
        <p:txBody>
          <a:bodyPr>
            <a:normAutofit/>
          </a:bodyPr>
          <a:lstStyle/>
          <a:p>
            <a:pPr algn="just"/>
            <a:r>
              <a:rPr lang="en-CA" b="1" dirty="0">
                <a:solidFill>
                  <a:schemeClr val="bg1"/>
                </a:solidFill>
                <a:effectLst>
                  <a:outerShdw blurRad="38100" dist="38100" dir="2700000" algn="tl">
                    <a:srgbClr val="000000">
                      <a:alpha val="43137"/>
                    </a:srgbClr>
                  </a:outerShdw>
                </a:effectLst>
              </a:rPr>
              <a:t>Agreement to End the Tenancy (N11)</a:t>
            </a:r>
          </a:p>
          <a:p>
            <a:pPr algn="just"/>
            <a:r>
              <a:rPr lang="en-CA" b="1" dirty="0">
                <a:solidFill>
                  <a:schemeClr val="bg1"/>
                </a:solidFill>
                <a:effectLst>
                  <a:outerShdw blurRad="38100" dist="38100" dir="2700000" algn="tl">
                    <a:srgbClr val="000000">
                      <a:alpha val="43137"/>
                    </a:srgbClr>
                  </a:outerShdw>
                </a:effectLst>
              </a:rPr>
              <a:t>Notice to End Your Tenancy Because the Landlord, a Purchaser or a Family Member Requires the Rental Unit (N12)</a:t>
            </a:r>
          </a:p>
          <a:p>
            <a:pPr algn="just"/>
            <a:r>
              <a:rPr lang="en-CA" b="1" dirty="0">
                <a:solidFill>
                  <a:schemeClr val="bg1"/>
                </a:solidFill>
                <a:effectLst>
                  <a:outerShdw blurRad="38100" dist="38100" dir="2700000" algn="tl">
                    <a:srgbClr val="000000">
                      <a:alpha val="43137"/>
                    </a:srgbClr>
                  </a:outerShdw>
                </a:effectLst>
              </a:rPr>
              <a:t>Notice to End your Tenancy Because the Landlord Wants to Demolish the Rental Unit, Repair it or Convert it to Another Use (N13)</a:t>
            </a:r>
          </a:p>
          <a:p>
            <a:endParaRPr lang="en-CA" dirty="0"/>
          </a:p>
        </p:txBody>
      </p:sp>
    </p:spTree>
    <p:extLst>
      <p:ext uri="{BB962C8B-B14F-4D97-AF65-F5344CB8AC3E}">
        <p14:creationId xmlns:p14="http://schemas.microsoft.com/office/powerpoint/2010/main" val="399452141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DE5A-BAD7-4554-4E06-3CAA94944EBB}"/>
              </a:ext>
            </a:extLst>
          </p:cNvPr>
          <p:cNvSpPr>
            <a:spLocks noGrp="1"/>
          </p:cNvSpPr>
          <p:nvPr>
            <p:ph type="title"/>
          </p:nvPr>
        </p:nvSpPr>
        <p:spPr/>
        <p:txBody>
          <a:bodyPr/>
          <a:lstStyle/>
          <a:p>
            <a:r>
              <a:rPr lang="en-CA" b="1" dirty="0">
                <a:solidFill>
                  <a:schemeClr val="bg1"/>
                </a:solidFill>
                <a:effectLst>
                  <a:outerShdw blurRad="38100" dist="38100" dir="2700000" algn="tl">
                    <a:srgbClr val="000000">
                      <a:alpha val="43137"/>
                    </a:srgbClr>
                  </a:outerShdw>
                </a:effectLst>
              </a:rPr>
              <a:t>Buying as a Landlord</a:t>
            </a:r>
          </a:p>
        </p:txBody>
      </p:sp>
      <p:sp>
        <p:nvSpPr>
          <p:cNvPr id="3" name="Content Placeholder 2">
            <a:extLst>
              <a:ext uri="{FF2B5EF4-FFF2-40B4-BE49-F238E27FC236}">
                <a16:creationId xmlns:a16="http://schemas.microsoft.com/office/drawing/2014/main" id="{3674B88B-E3CF-9FB4-2A32-54576204557D}"/>
              </a:ext>
            </a:extLst>
          </p:cNvPr>
          <p:cNvSpPr>
            <a:spLocks noGrp="1"/>
          </p:cNvSpPr>
          <p:nvPr>
            <p:ph idx="1"/>
          </p:nvPr>
        </p:nvSpPr>
        <p:spPr/>
        <p:txBody>
          <a:bodyPr/>
          <a:lstStyle/>
          <a:p>
            <a:pPr algn="just"/>
            <a:r>
              <a:rPr lang="en-CA" b="1" dirty="0">
                <a:solidFill>
                  <a:schemeClr val="bg1"/>
                </a:solidFill>
                <a:effectLst>
                  <a:outerShdw blurRad="38100" dist="38100" dir="2700000" algn="tl">
                    <a:srgbClr val="000000">
                      <a:alpha val="43137"/>
                    </a:srgbClr>
                  </a:outerShdw>
                </a:effectLst>
              </a:rPr>
              <a:t>Want a copy of any Notice that has been served on the Tenant </a:t>
            </a:r>
          </a:p>
          <a:p>
            <a:pPr algn="just"/>
            <a:r>
              <a:rPr lang="en-CA" b="1" dirty="0">
                <a:solidFill>
                  <a:schemeClr val="bg1"/>
                </a:solidFill>
                <a:effectLst>
                  <a:outerShdw blurRad="38100" dist="38100" dir="2700000" algn="tl">
                    <a:srgbClr val="000000">
                      <a:alpha val="43137"/>
                    </a:srgbClr>
                  </a:outerShdw>
                </a:effectLst>
              </a:rPr>
              <a:t>Want confirmation that compensation (if required) has been paid to the Tenant </a:t>
            </a:r>
          </a:p>
          <a:p>
            <a:pPr algn="just"/>
            <a:r>
              <a:rPr lang="en-CA" b="1" dirty="0">
                <a:solidFill>
                  <a:schemeClr val="bg1"/>
                </a:solidFill>
                <a:effectLst>
                  <a:outerShdw blurRad="38100" dist="38100" dir="2700000" algn="tl">
                    <a:srgbClr val="000000">
                      <a:alpha val="43137"/>
                    </a:srgbClr>
                  </a:outerShdw>
                </a:effectLst>
              </a:rPr>
              <a:t>Want a copy of any lease agreement that exists </a:t>
            </a:r>
          </a:p>
          <a:p>
            <a:pPr algn="just"/>
            <a:r>
              <a:rPr lang="en-CA" b="1" dirty="0">
                <a:solidFill>
                  <a:schemeClr val="bg1"/>
                </a:solidFill>
                <a:effectLst>
                  <a:outerShdw blurRad="38100" dist="38100" dir="2700000" algn="tl">
                    <a:srgbClr val="000000">
                      <a:alpha val="43137"/>
                    </a:srgbClr>
                  </a:outerShdw>
                </a:effectLst>
              </a:rPr>
              <a:t>Want tenant acknowledgment </a:t>
            </a:r>
          </a:p>
          <a:p>
            <a:endParaRPr lang="en-CA" dirty="0"/>
          </a:p>
        </p:txBody>
      </p:sp>
    </p:spTree>
    <p:extLst>
      <p:ext uri="{BB962C8B-B14F-4D97-AF65-F5344CB8AC3E}">
        <p14:creationId xmlns:p14="http://schemas.microsoft.com/office/powerpoint/2010/main" val="41344804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684E-25BF-BD33-8024-85E5778C63B3}"/>
              </a:ext>
            </a:extLst>
          </p:cNvPr>
          <p:cNvSpPr>
            <a:spLocks noGrp="1"/>
          </p:cNvSpPr>
          <p:nvPr>
            <p:ph type="title"/>
          </p:nvPr>
        </p:nvSpPr>
        <p:spPr/>
        <p:txBody>
          <a:bodyPr/>
          <a:lstStyle/>
          <a:p>
            <a:r>
              <a:rPr lang="en-CA" b="1" dirty="0">
                <a:solidFill>
                  <a:schemeClr val="bg1"/>
                </a:solidFill>
                <a:effectLst>
                  <a:outerShdw blurRad="38100" dist="38100" dir="2700000" algn="tl">
                    <a:srgbClr val="000000">
                      <a:alpha val="43137"/>
                    </a:srgbClr>
                  </a:outerShdw>
                </a:effectLst>
              </a:rPr>
              <a:t>Selling as a Landlord</a:t>
            </a:r>
          </a:p>
        </p:txBody>
      </p:sp>
      <p:sp>
        <p:nvSpPr>
          <p:cNvPr id="3" name="Content Placeholder 2">
            <a:extLst>
              <a:ext uri="{FF2B5EF4-FFF2-40B4-BE49-F238E27FC236}">
                <a16:creationId xmlns:a16="http://schemas.microsoft.com/office/drawing/2014/main" id="{085977DC-5C6E-6DAA-00C4-13D98D309DBF}"/>
              </a:ext>
            </a:extLst>
          </p:cNvPr>
          <p:cNvSpPr>
            <a:spLocks noGrp="1"/>
          </p:cNvSpPr>
          <p:nvPr>
            <p:ph idx="1"/>
          </p:nvPr>
        </p:nvSpPr>
        <p:spPr/>
        <p:txBody>
          <a:bodyPr>
            <a:normAutofit lnSpcReduction="10000"/>
          </a:bodyPr>
          <a:lstStyle/>
          <a:p>
            <a:pPr algn="just"/>
            <a:r>
              <a:rPr lang="en-CA" b="1" dirty="0">
                <a:solidFill>
                  <a:schemeClr val="bg1"/>
                </a:solidFill>
                <a:effectLst>
                  <a:outerShdw blurRad="38100" dist="38100" dir="2700000" algn="tl">
                    <a:srgbClr val="000000">
                      <a:alpha val="43137"/>
                    </a:srgbClr>
                  </a:outerShdw>
                </a:effectLst>
              </a:rPr>
              <a:t>Want the Purchaser to assume the tenancy </a:t>
            </a:r>
          </a:p>
          <a:p>
            <a:pPr algn="just"/>
            <a:r>
              <a:rPr lang="en-CA" b="1" dirty="0">
                <a:solidFill>
                  <a:schemeClr val="bg1"/>
                </a:solidFill>
                <a:effectLst>
                  <a:outerShdw blurRad="38100" dist="38100" dir="2700000" algn="tl">
                    <a:srgbClr val="000000">
                      <a:alpha val="43137"/>
                    </a:srgbClr>
                  </a:outerShdw>
                </a:effectLst>
              </a:rPr>
              <a:t>Want an indemnity from the Purchaser </a:t>
            </a:r>
          </a:p>
          <a:p>
            <a:pPr algn="just"/>
            <a:r>
              <a:rPr lang="en-CA" b="1" dirty="0">
                <a:solidFill>
                  <a:schemeClr val="bg1"/>
                </a:solidFill>
                <a:effectLst>
                  <a:outerShdw blurRad="38100" dist="38100" dir="2700000" algn="tl">
                    <a:srgbClr val="000000">
                      <a:alpha val="43137"/>
                    </a:srgbClr>
                  </a:outerShdw>
                </a:effectLst>
              </a:rPr>
              <a:t>Want an adjustment on closing in favour of the Vendor for any compensation paid to the Tenant (if compensation is required) </a:t>
            </a:r>
          </a:p>
          <a:p>
            <a:pPr algn="just"/>
            <a:r>
              <a:rPr lang="en-CA" b="1" dirty="0">
                <a:solidFill>
                  <a:schemeClr val="bg1"/>
                </a:solidFill>
                <a:effectLst>
                  <a:outerShdw blurRad="38100" dist="38100" dir="2700000" algn="tl">
                    <a:srgbClr val="000000">
                      <a:alpha val="43137"/>
                    </a:srgbClr>
                  </a:outerShdw>
                </a:effectLst>
              </a:rPr>
              <a:t>Potentially ask for a holdback </a:t>
            </a:r>
          </a:p>
          <a:p>
            <a:pPr algn="just"/>
            <a:r>
              <a:rPr lang="en-CA" b="1" dirty="0">
                <a:solidFill>
                  <a:schemeClr val="bg1"/>
                </a:solidFill>
                <a:effectLst>
                  <a:outerShdw blurRad="38100" dist="38100" dir="2700000" algn="tl">
                    <a:srgbClr val="000000">
                      <a:alpha val="43137"/>
                    </a:srgbClr>
                  </a:outerShdw>
                </a:effectLst>
              </a:rPr>
              <a:t>Want to see the draft affidavit/declaration for the person moving into the unit, before the N12 notice is served </a:t>
            </a:r>
          </a:p>
        </p:txBody>
      </p:sp>
    </p:spTree>
    <p:extLst>
      <p:ext uri="{BB962C8B-B14F-4D97-AF65-F5344CB8AC3E}">
        <p14:creationId xmlns:p14="http://schemas.microsoft.com/office/powerpoint/2010/main" val="221695118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F4CF-2F46-71A3-1EE3-48559C0D265F}"/>
              </a:ext>
            </a:extLst>
          </p:cNvPr>
          <p:cNvSpPr>
            <a:spLocks noGrp="1"/>
          </p:cNvSpPr>
          <p:nvPr>
            <p:ph type="title"/>
          </p:nvPr>
        </p:nvSpPr>
        <p:spPr/>
        <p:txBody>
          <a:bodyPr>
            <a:normAutofit/>
          </a:bodyPr>
          <a:lstStyle/>
          <a:p>
            <a:r>
              <a:rPr lang="en-CA" b="1" dirty="0">
                <a:solidFill>
                  <a:schemeClr val="bg1"/>
                </a:solidFill>
                <a:effectLst>
                  <a:outerShdw blurRad="38100" dist="38100" dir="2700000" algn="tl">
                    <a:srgbClr val="000000">
                      <a:alpha val="43137"/>
                    </a:srgbClr>
                  </a:outerShdw>
                </a:effectLst>
              </a:rPr>
              <a:t>N11</a:t>
            </a:r>
          </a:p>
        </p:txBody>
      </p:sp>
      <p:sp>
        <p:nvSpPr>
          <p:cNvPr id="3" name="Content Placeholder 2">
            <a:extLst>
              <a:ext uri="{FF2B5EF4-FFF2-40B4-BE49-F238E27FC236}">
                <a16:creationId xmlns:a16="http://schemas.microsoft.com/office/drawing/2014/main" id="{AD749D28-3486-5226-63A7-4086D2357514}"/>
              </a:ext>
            </a:extLst>
          </p:cNvPr>
          <p:cNvSpPr>
            <a:spLocks noGrp="1"/>
          </p:cNvSpPr>
          <p:nvPr>
            <p:ph idx="1"/>
          </p:nvPr>
        </p:nvSpPr>
        <p:spPr>
          <a:xfrm>
            <a:off x="457200" y="1268760"/>
            <a:ext cx="8229600" cy="5400600"/>
          </a:xfrm>
        </p:spPr>
        <p:txBody>
          <a:bodyPr>
            <a:normAutofit/>
          </a:bodyPr>
          <a:lstStyle/>
          <a:p>
            <a:pPr algn="just"/>
            <a:r>
              <a:rPr lang="en-CA" sz="2400" b="1" dirty="0">
                <a:solidFill>
                  <a:schemeClr val="bg1"/>
                </a:solidFill>
                <a:effectLst>
                  <a:outerShdw blurRad="38100" dist="38100" dir="2700000" algn="tl">
                    <a:srgbClr val="000000">
                      <a:alpha val="43137"/>
                    </a:srgbClr>
                  </a:outerShdw>
                </a:effectLst>
              </a:rPr>
              <a:t>Agreement to End the Tenancy</a:t>
            </a:r>
          </a:p>
          <a:p>
            <a:pPr algn="just"/>
            <a:r>
              <a:rPr lang="en-CA" sz="2400" b="1" dirty="0">
                <a:solidFill>
                  <a:schemeClr val="bg1"/>
                </a:solidFill>
                <a:effectLst>
                  <a:outerShdw blurRad="38100" dist="38100" dir="2700000" algn="tl">
                    <a:srgbClr val="000000">
                      <a:alpha val="43137"/>
                    </a:srgbClr>
                  </a:outerShdw>
                </a:effectLst>
              </a:rPr>
              <a:t>Can apply to the Board immediately after the N11 is executed by the Landlord and Tenant </a:t>
            </a:r>
          </a:p>
          <a:p>
            <a:pPr algn="just"/>
            <a:r>
              <a:rPr lang="en-CA" sz="2400" b="1" dirty="0">
                <a:solidFill>
                  <a:schemeClr val="bg1"/>
                </a:solidFill>
                <a:effectLst>
                  <a:outerShdw blurRad="38100" dist="38100" dir="2700000" algn="tl">
                    <a:srgbClr val="000000">
                      <a:alpha val="43137"/>
                    </a:srgbClr>
                  </a:outerShdw>
                </a:effectLst>
              </a:rPr>
              <a:t>Provide the Tenant with a copy of the signed N11</a:t>
            </a:r>
          </a:p>
          <a:p>
            <a:pPr algn="just"/>
            <a:r>
              <a:rPr lang="en-CA" sz="2400" b="1" dirty="0">
                <a:solidFill>
                  <a:schemeClr val="bg1"/>
                </a:solidFill>
                <a:effectLst>
                  <a:outerShdw blurRad="38100" dist="38100" dir="2700000" algn="tl">
                    <a:srgbClr val="000000">
                      <a:alpha val="43137"/>
                    </a:srgbClr>
                  </a:outerShdw>
                </a:effectLst>
              </a:rPr>
              <a:t>Earliest eviction date available is the Termination Date in the N11 </a:t>
            </a:r>
          </a:p>
          <a:p>
            <a:pPr algn="just"/>
            <a:r>
              <a:rPr lang="en-CA" sz="2400" b="1" dirty="0">
                <a:solidFill>
                  <a:schemeClr val="bg1"/>
                </a:solidFill>
                <a:effectLst>
                  <a:outerShdw blurRad="38100" dist="38100" dir="2700000" algn="tl">
                    <a:srgbClr val="000000">
                      <a:alpha val="43137"/>
                    </a:srgbClr>
                  </a:outerShdw>
                </a:effectLst>
              </a:rPr>
              <a:t>Tenant cannot be forced to sign this agreement or be asked to sign the agreement when entering into the tenancy</a:t>
            </a:r>
          </a:p>
          <a:p>
            <a:pPr algn="just"/>
            <a:r>
              <a:rPr lang="en-CA" sz="2400" b="1" dirty="0">
                <a:solidFill>
                  <a:schemeClr val="bg1"/>
                </a:solidFill>
                <a:effectLst>
                  <a:outerShdw blurRad="38100" dist="38100" dir="2700000" algn="tl">
                    <a:srgbClr val="000000">
                      <a:alpha val="43137"/>
                    </a:srgbClr>
                  </a:outerShdw>
                </a:effectLst>
              </a:rPr>
              <a:t>When filing with the LTB a declaration or affidavit must be completed by the Landlord and contain specific statements</a:t>
            </a:r>
          </a:p>
          <a:p>
            <a:pPr algn="just"/>
            <a:r>
              <a:rPr lang="en-CA" sz="2400" b="1" dirty="0">
                <a:solidFill>
                  <a:schemeClr val="bg1"/>
                </a:solidFill>
                <a:effectLst>
                  <a:outerShdw blurRad="38100" dist="38100" dir="2700000" algn="tl">
                    <a:srgbClr val="000000">
                      <a:alpha val="43137"/>
                    </a:srgbClr>
                  </a:outerShdw>
                </a:effectLst>
              </a:rPr>
              <a:t>Typically able to obtain eviction Order without a hearing</a:t>
            </a:r>
          </a:p>
          <a:p>
            <a:r>
              <a:rPr lang="en-CA" sz="2400" b="1" dirty="0">
                <a:solidFill>
                  <a:schemeClr val="bg1"/>
                </a:solidFill>
                <a:effectLst>
                  <a:outerShdw blurRad="38100" dist="38100" dir="2700000" algn="tl">
                    <a:srgbClr val="000000">
                      <a:alpha val="43137"/>
                    </a:srgbClr>
                  </a:outerShdw>
                </a:effectLst>
              </a:rPr>
              <a:t>Application to End a Tenancy and Evict a Tenant; Tenant Gave Notice or Agreed to End the Tenancy (L3 Form) </a:t>
            </a:r>
          </a:p>
        </p:txBody>
      </p:sp>
    </p:spTree>
    <p:extLst>
      <p:ext uri="{BB962C8B-B14F-4D97-AF65-F5344CB8AC3E}">
        <p14:creationId xmlns:p14="http://schemas.microsoft.com/office/powerpoint/2010/main" val="39202014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8A1BE6-DAA8-873E-A83F-76D1007546A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 y="476675"/>
            <a:ext cx="4387323" cy="5677711"/>
          </a:xfrm>
        </p:spPr>
      </p:pic>
      <p:pic>
        <p:nvPicPr>
          <p:cNvPr id="6" name="Picture 5">
            <a:extLst>
              <a:ext uri="{FF2B5EF4-FFF2-40B4-BE49-F238E27FC236}">
                <a16:creationId xmlns:a16="http://schemas.microsoft.com/office/drawing/2014/main" id="{6B6E692C-59C4-0AF2-86B4-1BB81E343C17}"/>
              </a:ext>
            </a:extLst>
          </p:cNvPr>
          <p:cNvPicPr>
            <a:picLocks noChangeAspect="1"/>
          </p:cNvPicPr>
          <p:nvPr/>
        </p:nvPicPr>
        <p:blipFill>
          <a:blip r:embed="rId3"/>
          <a:stretch>
            <a:fillRect/>
          </a:stretch>
        </p:blipFill>
        <p:spPr>
          <a:xfrm>
            <a:off x="4784592" y="476675"/>
            <a:ext cx="4387784" cy="5677711"/>
          </a:xfrm>
          <a:prstGeom prst="rect">
            <a:avLst/>
          </a:prstGeom>
        </p:spPr>
      </p:pic>
    </p:spTree>
    <p:extLst>
      <p:ext uri="{BB962C8B-B14F-4D97-AF65-F5344CB8AC3E}">
        <p14:creationId xmlns:p14="http://schemas.microsoft.com/office/powerpoint/2010/main" val="148532070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C06D-654E-60B4-AC3D-93D80A2B2C55}"/>
              </a:ext>
            </a:extLst>
          </p:cNvPr>
          <p:cNvSpPr>
            <a:spLocks noGrp="1"/>
          </p:cNvSpPr>
          <p:nvPr>
            <p:ph type="title"/>
          </p:nvPr>
        </p:nvSpPr>
        <p:spPr>
          <a:xfrm>
            <a:off x="461545" y="107163"/>
            <a:ext cx="8229600" cy="1143000"/>
          </a:xfrm>
        </p:spPr>
        <p:txBody>
          <a:bodyPr/>
          <a:lstStyle/>
          <a:p>
            <a:r>
              <a:rPr lang="en-CA" b="1" dirty="0">
                <a:solidFill>
                  <a:schemeClr val="bg1"/>
                </a:solidFill>
                <a:effectLst>
                  <a:outerShdw blurRad="38100" dist="38100" dir="2700000" algn="tl">
                    <a:srgbClr val="000000">
                      <a:alpha val="43137"/>
                    </a:srgbClr>
                  </a:outerShdw>
                </a:effectLst>
              </a:rPr>
              <a:t>N12 Notice</a:t>
            </a:r>
          </a:p>
        </p:txBody>
      </p:sp>
      <p:sp>
        <p:nvSpPr>
          <p:cNvPr id="3" name="Content Placeholder 2">
            <a:extLst>
              <a:ext uri="{FF2B5EF4-FFF2-40B4-BE49-F238E27FC236}">
                <a16:creationId xmlns:a16="http://schemas.microsoft.com/office/drawing/2014/main" id="{56B11000-172A-3EE9-6161-F0FBF7F0C66F}"/>
              </a:ext>
            </a:extLst>
          </p:cNvPr>
          <p:cNvSpPr>
            <a:spLocks noGrp="1"/>
          </p:cNvSpPr>
          <p:nvPr>
            <p:ph idx="1"/>
          </p:nvPr>
        </p:nvSpPr>
        <p:spPr>
          <a:xfrm>
            <a:off x="323528" y="980728"/>
            <a:ext cx="8568952" cy="5472607"/>
          </a:xfrm>
        </p:spPr>
        <p:txBody>
          <a:bodyPr>
            <a:noAutofit/>
          </a:bodyPr>
          <a:lstStyle/>
          <a:p>
            <a:pPr algn="just"/>
            <a:r>
              <a:rPr lang="en-CA" sz="2200" b="1" dirty="0">
                <a:solidFill>
                  <a:schemeClr val="bg1"/>
                </a:solidFill>
                <a:effectLst>
                  <a:outerShdw blurRad="38100" dist="38100" dir="2700000" algn="tl">
                    <a:srgbClr val="000000">
                      <a:alpha val="43137"/>
                    </a:srgbClr>
                  </a:outerShdw>
                </a:effectLst>
              </a:rPr>
              <a:t>Notice to End Your Tenancy Because the Landlord, a Purchaser or a Family Member Requires the Rental Unit (N12)</a:t>
            </a:r>
          </a:p>
          <a:p>
            <a:pPr algn="just"/>
            <a:r>
              <a:rPr lang="en-CA" sz="2200" b="1" dirty="0">
                <a:solidFill>
                  <a:schemeClr val="bg1"/>
                </a:solidFill>
                <a:effectLst>
                  <a:outerShdw blurRad="38100" dist="38100" dir="2700000" algn="tl">
                    <a:srgbClr val="000000">
                      <a:alpha val="43137"/>
                    </a:srgbClr>
                  </a:outerShdw>
                </a:effectLst>
              </a:rPr>
              <a:t>Must be served in good faith </a:t>
            </a:r>
          </a:p>
          <a:p>
            <a:pPr algn="just"/>
            <a:r>
              <a:rPr lang="en-CA" sz="2200" b="1" dirty="0">
                <a:solidFill>
                  <a:schemeClr val="bg1"/>
                </a:solidFill>
                <a:effectLst>
                  <a:outerShdw blurRad="38100" dist="38100" dir="2700000" algn="tl">
                    <a:srgbClr val="000000">
                      <a:alpha val="43137"/>
                    </a:srgbClr>
                  </a:outerShdw>
                </a:effectLst>
              </a:rPr>
              <a:t>Must provide an affidavit or declaration sworn by the person planning to move into the unit when filing with the LTB </a:t>
            </a:r>
          </a:p>
          <a:p>
            <a:pPr algn="just"/>
            <a:r>
              <a:rPr lang="en-CA" sz="2200" b="1" dirty="0">
                <a:solidFill>
                  <a:schemeClr val="bg1"/>
                </a:solidFill>
                <a:effectLst>
                  <a:outerShdw blurRad="38100" dist="38100" dir="2700000" algn="tl">
                    <a:srgbClr val="000000">
                      <a:alpha val="43137"/>
                    </a:srgbClr>
                  </a:outerShdw>
                </a:effectLst>
              </a:rPr>
              <a:t>Declaration must contain certain statements </a:t>
            </a:r>
          </a:p>
          <a:p>
            <a:pPr algn="just"/>
            <a:r>
              <a:rPr lang="en-CA" sz="2200" b="1" dirty="0">
                <a:solidFill>
                  <a:schemeClr val="bg1"/>
                </a:solidFill>
                <a:effectLst>
                  <a:outerShdw blurRad="38100" dist="38100" dir="2700000" algn="tl">
                    <a:srgbClr val="000000">
                      <a:alpha val="43137"/>
                    </a:srgbClr>
                  </a:outerShdw>
                </a:effectLst>
              </a:rPr>
              <a:t>Two reasons it can be served: </a:t>
            </a:r>
          </a:p>
          <a:p>
            <a:pPr lvl="1" algn="just"/>
            <a:r>
              <a:rPr lang="en-CA" sz="1800" b="1" dirty="0">
                <a:solidFill>
                  <a:schemeClr val="bg1"/>
                </a:solidFill>
                <a:effectLst>
                  <a:outerShdw blurRad="38100" dist="38100" dir="2700000" algn="tl">
                    <a:srgbClr val="000000">
                      <a:alpha val="43137"/>
                    </a:srgbClr>
                  </a:outerShdw>
                </a:effectLst>
              </a:rPr>
              <a:t>Personal Use by the Landlord or Landlord’s Family (section 48 of the RTA for when this reason can be used)</a:t>
            </a:r>
          </a:p>
          <a:p>
            <a:pPr lvl="1" algn="just"/>
            <a:r>
              <a:rPr lang="en-CA" sz="1800" b="1" dirty="0">
                <a:solidFill>
                  <a:schemeClr val="bg1"/>
                </a:solidFill>
                <a:effectLst>
                  <a:outerShdw blurRad="38100" dist="38100" dir="2700000" algn="tl">
                    <a:srgbClr val="000000">
                      <a:alpha val="43137"/>
                    </a:srgbClr>
                  </a:outerShdw>
                </a:effectLst>
              </a:rPr>
              <a:t>Personal Use by a Purchaser or Their Family (section 49 of the RTA for when this reason can be used)</a:t>
            </a:r>
          </a:p>
          <a:p>
            <a:pPr algn="just"/>
            <a:r>
              <a:rPr lang="en-CA" sz="2200" b="1" dirty="0">
                <a:solidFill>
                  <a:schemeClr val="bg1"/>
                </a:solidFill>
                <a:effectLst>
                  <a:outerShdw blurRad="38100" dist="38100" dir="2700000" algn="tl">
                    <a:srgbClr val="000000">
                      <a:alpha val="43137"/>
                    </a:srgbClr>
                  </a:outerShdw>
                </a:effectLst>
              </a:rPr>
              <a:t>Must compensate the tenant in an amount equal to one month's rent or offer another rental unit acceptable to the tenant</a:t>
            </a:r>
          </a:p>
          <a:p>
            <a:pPr algn="just"/>
            <a:r>
              <a:rPr lang="en-CA" sz="2200" b="1" dirty="0">
                <a:solidFill>
                  <a:schemeClr val="bg1"/>
                </a:solidFill>
                <a:effectLst>
                  <a:outerShdw blurRad="38100" dist="38100" dir="2700000" algn="tl">
                    <a:srgbClr val="000000">
                      <a:alpha val="43137"/>
                    </a:srgbClr>
                  </a:outerShdw>
                </a:effectLst>
              </a:rPr>
              <a:t>60 days notice</a:t>
            </a:r>
          </a:p>
          <a:p>
            <a:pPr algn="just"/>
            <a:r>
              <a:rPr lang="en-CA" sz="2200" b="1" dirty="0">
                <a:solidFill>
                  <a:schemeClr val="bg1"/>
                </a:solidFill>
                <a:effectLst>
                  <a:outerShdw blurRad="38100" dist="38100" dir="2700000" algn="tl">
                    <a:srgbClr val="000000">
                      <a:alpha val="43137"/>
                    </a:srgbClr>
                  </a:outerShdw>
                </a:effectLst>
              </a:rPr>
              <a:t>Application to End a Tenancy and Evict a Tenant or Collect Money (Form L2)</a:t>
            </a:r>
          </a:p>
        </p:txBody>
      </p:sp>
    </p:spTree>
    <p:extLst>
      <p:ext uri="{BB962C8B-B14F-4D97-AF65-F5344CB8AC3E}">
        <p14:creationId xmlns:p14="http://schemas.microsoft.com/office/powerpoint/2010/main" val="89003275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45111D-DB95-BC68-B54B-58E324D7D40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16" y="404666"/>
            <a:ext cx="4434352" cy="5738575"/>
          </a:xfrm>
        </p:spPr>
      </p:pic>
      <p:pic>
        <p:nvPicPr>
          <p:cNvPr id="7" name="Picture 6">
            <a:extLst>
              <a:ext uri="{FF2B5EF4-FFF2-40B4-BE49-F238E27FC236}">
                <a16:creationId xmlns:a16="http://schemas.microsoft.com/office/drawing/2014/main" id="{217C0845-27FD-24C1-8B1B-6ED54555A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648" y="404666"/>
            <a:ext cx="4434352" cy="5738572"/>
          </a:xfrm>
          <a:prstGeom prst="rect">
            <a:avLst/>
          </a:prstGeom>
        </p:spPr>
      </p:pic>
    </p:spTree>
    <p:extLst>
      <p:ext uri="{BB962C8B-B14F-4D97-AF65-F5344CB8AC3E}">
        <p14:creationId xmlns:p14="http://schemas.microsoft.com/office/powerpoint/2010/main" val="382228669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1630</TotalTime>
  <Words>1221</Words>
  <Application>Microsoft Office PowerPoint</Application>
  <PresentationFormat>On-screen Show (4:3)</PresentationFormat>
  <Paragraphs>104</Paragraphs>
  <Slides>18</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Common Landlord Notices</vt:lpstr>
      <vt:lpstr>Buying as a Landlord</vt:lpstr>
      <vt:lpstr>Selling as a Landlord</vt:lpstr>
      <vt:lpstr>N11</vt:lpstr>
      <vt:lpstr>PowerPoint Presentation</vt:lpstr>
      <vt:lpstr>N12 Notice</vt:lpstr>
      <vt:lpstr>PowerPoint Presentation</vt:lpstr>
      <vt:lpstr>N13 Notice</vt:lpstr>
      <vt:lpstr>PowerPoint Presentation</vt:lpstr>
      <vt:lpstr>PowerPoint Presentation</vt:lpstr>
      <vt:lpstr>Good Faith </vt:lpstr>
      <vt:lpstr>Notice Issues</vt:lpstr>
      <vt:lpstr>Tenant Applications</vt:lpstr>
      <vt:lpstr>Application Problems and  Board Remedies </vt:lpstr>
      <vt:lpstr>Timeline for a Hearing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Reality of Renting: Landlords and Tenants</dc:title>
  <dc:creator>Student1</dc:creator>
  <cp:lastModifiedBy>Lea Britt</cp:lastModifiedBy>
  <cp:revision>102</cp:revision>
  <cp:lastPrinted>2022-10-11T15:54:30Z</cp:lastPrinted>
  <dcterms:created xsi:type="dcterms:W3CDTF">2016-09-27T20:44:28Z</dcterms:created>
  <dcterms:modified xsi:type="dcterms:W3CDTF">2022-10-14T19:37:12Z</dcterms:modified>
</cp:coreProperties>
</file>