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8" r:id="rId4"/>
    <p:sldId id="296" r:id="rId5"/>
    <p:sldId id="270" r:id="rId6"/>
    <p:sldId id="295" r:id="rId7"/>
    <p:sldId id="297" r:id="rId8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C45B2D-6F33-4802-94A0-69A978FFFE63}" v="1089" dt="2022-10-10T18:06:38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Alton" userId="908f2bf3d4d37cf1" providerId="LiveId" clId="{3CC45B2D-6F33-4802-94A0-69A978FFFE63}"/>
    <pc:docChg chg="custSel modSld">
      <pc:chgData name="Michelle Alton" userId="908f2bf3d4d37cf1" providerId="LiveId" clId="{3CC45B2D-6F33-4802-94A0-69A978FFFE63}" dt="2022-10-10T18:11:49.759" v="2674" actId="313"/>
      <pc:docMkLst>
        <pc:docMk/>
      </pc:docMkLst>
      <pc:sldChg chg="modSp mod">
        <pc:chgData name="Michelle Alton" userId="908f2bf3d4d37cf1" providerId="LiveId" clId="{3CC45B2D-6F33-4802-94A0-69A978FFFE63}" dt="2022-10-10T17:18:13.790" v="1048" actId="20577"/>
        <pc:sldMkLst>
          <pc:docMk/>
          <pc:sldMk cId="1111793582" sldId="257"/>
        </pc:sldMkLst>
        <pc:spChg chg="mod">
          <ac:chgData name="Michelle Alton" userId="908f2bf3d4d37cf1" providerId="LiveId" clId="{3CC45B2D-6F33-4802-94A0-69A978FFFE63}" dt="2022-10-10T17:18:13.790" v="1048" actId="20577"/>
          <ac:spMkLst>
            <pc:docMk/>
            <pc:sldMk cId="1111793582" sldId="257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04:22.803" v="100" actId="20577"/>
          <ac:spMkLst>
            <pc:docMk/>
            <pc:sldMk cId="1111793582" sldId="257"/>
            <ac:spMk id="3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04:54.643" v="149" actId="6549"/>
          <ac:spMkLst>
            <pc:docMk/>
            <pc:sldMk cId="1111793582" sldId="257"/>
            <ac:spMk id="4" creationId="{00000000-0000-0000-0000-000000000000}"/>
          </ac:spMkLst>
        </pc:spChg>
      </pc:sldChg>
      <pc:sldChg chg="modSp mod">
        <pc:chgData name="Michelle Alton" userId="908f2bf3d4d37cf1" providerId="LiveId" clId="{3CC45B2D-6F33-4802-94A0-69A978FFFE63}" dt="2022-10-10T17:18:33.030" v="1054" actId="20577"/>
        <pc:sldMkLst>
          <pc:docMk/>
          <pc:sldMk cId="354940549" sldId="258"/>
        </pc:sldMkLst>
        <pc:spChg chg="mod">
          <ac:chgData name="Michelle Alton" userId="908f2bf3d4d37cf1" providerId="LiveId" clId="{3CC45B2D-6F33-4802-94A0-69A978FFFE63}" dt="2022-10-10T17:18:33.030" v="1054" actId="20577"/>
          <ac:spMkLst>
            <pc:docMk/>
            <pc:sldMk cId="354940549" sldId="258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13:26.763" v="568" actId="20577"/>
          <ac:spMkLst>
            <pc:docMk/>
            <pc:sldMk cId="354940549" sldId="258"/>
            <ac:spMk id="3" creationId="{00000000-0000-0000-0000-000000000000}"/>
          </ac:spMkLst>
        </pc:spChg>
      </pc:sldChg>
      <pc:sldChg chg="modSp mod">
        <pc:chgData name="Michelle Alton" userId="908f2bf3d4d37cf1" providerId="LiveId" clId="{3CC45B2D-6F33-4802-94A0-69A978FFFE63}" dt="2022-10-10T18:11:49.759" v="2674" actId="313"/>
        <pc:sldMkLst>
          <pc:docMk/>
          <pc:sldMk cId="1842184429" sldId="270"/>
        </pc:sldMkLst>
        <pc:spChg chg="mod">
          <ac:chgData name="Michelle Alton" userId="908f2bf3d4d37cf1" providerId="LiveId" clId="{3CC45B2D-6F33-4802-94A0-69A978FFFE63}" dt="2022-10-10T18:11:45.335" v="2673" actId="2"/>
          <ac:spMkLst>
            <pc:docMk/>
            <pc:sldMk cId="1842184429" sldId="270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8:11:49.759" v="2674" actId="313"/>
          <ac:spMkLst>
            <pc:docMk/>
            <pc:sldMk cId="1842184429" sldId="270"/>
            <ac:spMk id="3" creationId="{00000000-0000-0000-0000-000000000000}"/>
          </ac:spMkLst>
        </pc:spChg>
      </pc:sldChg>
      <pc:sldChg chg="modSp mod modAnim">
        <pc:chgData name="Michelle Alton" userId="908f2bf3d4d37cf1" providerId="LiveId" clId="{3CC45B2D-6F33-4802-94A0-69A978FFFE63}" dt="2022-10-10T18:06:30.870" v="2669"/>
        <pc:sldMkLst>
          <pc:docMk/>
          <pc:sldMk cId="1785532687" sldId="295"/>
        </pc:sldMkLst>
        <pc:spChg chg="mod">
          <ac:chgData name="Michelle Alton" userId="908f2bf3d4d37cf1" providerId="LiveId" clId="{3CC45B2D-6F33-4802-94A0-69A978FFFE63}" dt="2022-10-10T17:50:09.296" v="2221" actId="27636"/>
          <ac:spMkLst>
            <pc:docMk/>
            <pc:sldMk cId="1785532687" sldId="295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17:37.830" v="1021" actId="20577"/>
          <ac:spMkLst>
            <pc:docMk/>
            <pc:sldMk cId="1785532687" sldId="295"/>
            <ac:spMk id="3" creationId="{00000000-0000-0000-0000-000000000000}"/>
          </ac:spMkLst>
        </pc:spChg>
      </pc:sldChg>
      <pc:sldChg chg="modSp mod">
        <pc:chgData name="Michelle Alton" userId="908f2bf3d4d37cf1" providerId="LiveId" clId="{3CC45B2D-6F33-4802-94A0-69A978FFFE63}" dt="2022-10-10T17:57:44.190" v="2666" actId="20577"/>
        <pc:sldMkLst>
          <pc:docMk/>
          <pc:sldMk cId="47460110" sldId="296"/>
        </pc:sldMkLst>
        <pc:spChg chg="mod">
          <ac:chgData name="Michelle Alton" userId="908f2bf3d4d37cf1" providerId="LiveId" clId="{3CC45B2D-6F33-4802-94A0-69A978FFFE63}" dt="2022-10-10T17:57:44.190" v="2666" actId="20577"/>
          <ac:spMkLst>
            <pc:docMk/>
            <pc:sldMk cId="47460110" sldId="296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17:11.190" v="978" actId="6549"/>
          <ac:spMkLst>
            <pc:docMk/>
            <pc:sldMk cId="47460110" sldId="296"/>
            <ac:spMk id="3" creationId="{00000000-0000-0000-0000-000000000000}"/>
          </ac:spMkLst>
        </pc:spChg>
      </pc:sldChg>
      <pc:sldChg chg="modSp mod modAnim">
        <pc:chgData name="Michelle Alton" userId="908f2bf3d4d37cf1" providerId="LiveId" clId="{3CC45B2D-6F33-4802-94A0-69A978FFFE63}" dt="2022-10-10T18:06:38.662" v="2672"/>
        <pc:sldMkLst>
          <pc:docMk/>
          <pc:sldMk cId="2158874931" sldId="297"/>
        </pc:sldMkLst>
        <pc:spChg chg="mod">
          <ac:chgData name="Michelle Alton" userId="908f2bf3d4d37cf1" providerId="LiveId" clId="{3CC45B2D-6F33-4802-94A0-69A978FFFE63}" dt="2022-10-10T17:57:07.669" v="2660" actId="20577"/>
          <ac:spMkLst>
            <pc:docMk/>
            <pc:sldMk cId="2158874931" sldId="297"/>
            <ac:spMk id="2" creationId="{00000000-0000-0000-0000-000000000000}"/>
          </ac:spMkLst>
        </pc:spChg>
        <pc:spChg chg="mod">
          <ac:chgData name="Michelle Alton" userId="908f2bf3d4d37cf1" providerId="LiveId" clId="{3CC45B2D-6F33-4802-94A0-69A978FFFE63}" dt="2022-10-10T17:17:53.123" v="1037" actId="20577"/>
          <ac:spMkLst>
            <pc:docMk/>
            <pc:sldMk cId="2158874931" sldId="29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DC8C10B-3771-4ECC-8C3A-335189DC6C92}" type="datetimeFigureOut">
              <a:rPr lang="en-CA" smtClean="0"/>
              <a:t>2022-10-10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F25CD2-3AE9-42FF-807E-A44BF633943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6505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025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8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3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8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8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5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8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FF2EC-20C5-40F9-BDF5-B23A8B03A030}" type="slidenum">
              <a:rPr lang="en-CA" smtClean="0">
                <a:solidFill>
                  <a:prstClr val="black"/>
                </a:solidFill>
              </a:rPr>
              <a:pPr/>
              <a:t>6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8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539720"/>
            <a:ext cx="1981200" cy="1371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780BE-07D9-43E6-A376-54B8CFF0B22A}" type="datetimeFigureOut">
              <a:rPr lang="en-CA" smtClean="0">
                <a:solidFill>
                  <a:srgbClr val="DBF5F9"/>
                </a:solidFill>
              </a:rPr>
              <a:pPr/>
              <a:t>2022-10-10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EF2D91-4DDE-4193-AF58-054F599CB62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39720"/>
            <a:ext cx="6324600" cy="13716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02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0489"/>
            <a:ext cx="6705600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10489"/>
            <a:ext cx="1956046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05980"/>
            <a:ext cx="1676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80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539720"/>
            <a:ext cx="1981200" cy="1371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C780BE-07D9-43E6-A376-54B8CFF0B22A}" type="datetimeFigureOut">
              <a:rPr lang="en-CA" smtClean="0">
                <a:solidFill>
                  <a:srgbClr val="DBF5F9"/>
                </a:solidFill>
              </a:rPr>
              <a:pPr/>
              <a:t>2022-10-10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EF2D91-4DDE-4193-AF58-054F599CB62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39720"/>
            <a:ext cx="6324600" cy="13716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28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7407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2" y="2169208"/>
            <a:ext cx="1600201" cy="123444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C780BE-07D9-43E6-A376-54B8CFF0B22A}" type="datetimeFigureOut">
              <a:rPr lang="en-CA" smtClean="0"/>
              <a:pPr/>
              <a:t>2022-10-10</a:t>
            </a:fld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169208"/>
            <a:ext cx="6324600" cy="123444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9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4621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91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28801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0872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8552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13189"/>
            <a:ext cx="8831802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2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14300"/>
            <a:ext cx="6705600" cy="4914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1"/>
            <a:ext cx="5867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1597914"/>
            <a:ext cx="1673352" cy="2112264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EF2D91-4DDE-4193-AF58-054F599CB62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342900"/>
            <a:ext cx="1675660" cy="1255014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96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3196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14300"/>
            <a:ext cx="6705600" cy="49149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1600200"/>
            <a:ext cx="1676400" cy="222885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DBF5F9"/>
                </a:solidFill>
              </a:rPr>
              <a:pPr/>
              <a:t>2022-10-10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345186"/>
            <a:ext cx="1676400" cy="1255014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91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99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0489"/>
            <a:ext cx="6705600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10489"/>
            <a:ext cx="1956046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05980"/>
            <a:ext cx="1676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5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6" y="2169208"/>
            <a:ext cx="1600201" cy="123444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C780BE-07D9-43E6-A376-54B8CFF0B22A}" type="datetimeFigureOut">
              <a:rPr lang="en-CA" smtClean="0"/>
              <a:pPr/>
              <a:t>2022-10-10</a:t>
            </a:fld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169208"/>
            <a:ext cx="6324600" cy="123444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5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34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291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828801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563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9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13189"/>
            <a:ext cx="8831802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7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14300"/>
            <a:ext cx="6705600" cy="4914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3"/>
            <a:ext cx="5867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1597914"/>
            <a:ext cx="1673352" cy="2112264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EF2D91-4DDE-4193-AF58-054F599CB62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342900"/>
            <a:ext cx="1675660" cy="1255014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66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14300"/>
            <a:ext cx="6705600" cy="49149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1600200"/>
            <a:ext cx="1676400" cy="222885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80BE-07D9-43E6-A376-54B8CFF0B22A}" type="datetimeFigureOut">
              <a:rPr lang="en-CA" smtClean="0">
                <a:solidFill>
                  <a:srgbClr val="DBF5F9"/>
                </a:solidFill>
              </a:rPr>
              <a:pPr/>
              <a:t>2022-10-10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D91-4DDE-4193-AF58-054F599CB62A}" type="slidenum">
              <a:rPr lang="en-CA" smtClean="0">
                <a:solidFill>
                  <a:srgbClr val="DBF5F9"/>
                </a:solidFill>
              </a:rPr>
              <a:pPr/>
              <a:t>‹#›</a:t>
            </a:fld>
            <a:endParaRPr lang="en-CA" dirty="0">
              <a:solidFill>
                <a:srgbClr val="DBF5F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345186"/>
            <a:ext cx="1676400" cy="1255014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24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226228"/>
            <a:ext cx="8831802" cy="37841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6" y="114304"/>
            <a:ext cx="8814047" cy="10098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66887"/>
            <a:ext cx="8381260" cy="790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6" y="1289303"/>
            <a:ext cx="8407893" cy="3305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4767263"/>
            <a:ext cx="33528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2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226228"/>
            <a:ext cx="8831802" cy="37841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2" y="114302"/>
            <a:ext cx="8814047" cy="10098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66886"/>
            <a:ext cx="8381260" cy="790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2" y="1289303"/>
            <a:ext cx="8407893" cy="3305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2C780BE-07D9-43E6-A376-54B8CFF0B22A}" type="datetimeFigureOut">
              <a:rPr lang="en-CA" smtClean="0">
                <a:solidFill>
                  <a:srgbClr val="04617B"/>
                </a:solidFill>
              </a:rPr>
              <a:pPr/>
              <a:t>2022-10-10</a:t>
            </a:fld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4767263"/>
            <a:ext cx="33528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 dirty="0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3EF2D91-4DDE-4193-AF58-054F599CB62A}" type="slidenum">
              <a:rPr lang="en-CA" smtClean="0">
                <a:solidFill>
                  <a:srgbClr val="04617B"/>
                </a:solidFill>
              </a:rPr>
              <a:pPr/>
              <a:t>‹#›</a:t>
            </a:fld>
            <a:endParaRPr lang="en-CA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9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3409950"/>
            <a:ext cx="1981200" cy="1371600"/>
          </a:xfrm>
        </p:spPr>
        <p:txBody>
          <a:bodyPr>
            <a:normAutofit/>
          </a:bodyPr>
          <a:lstStyle/>
          <a:p>
            <a:pPr algn="ctr"/>
            <a:r>
              <a:rPr lang="en-US" sz="1600" dirty="0"/>
              <a:t>Sudbury Colloquium, 2022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6324600" cy="1371600"/>
          </a:xfrm>
        </p:spPr>
        <p:txBody>
          <a:bodyPr/>
          <a:lstStyle/>
          <a:p>
            <a:pPr algn="ctr"/>
            <a:r>
              <a:rPr 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Assessing Credibility and Cultural Competency</a:t>
            </a:r>
            <a:endParaRPr lang="en-CA" sz="36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257557"/>
            <a:ext cx="5791200" cy="73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buClr>
                <a:srgbClr val="0F6FC6"/>
              </a:buClr>
            </a:pPr>
            <a:r>
              <a:rPr lang="en-US" sz="1900" spc="150" dirty="0">
                <a:solidFill>
                  <a:srgbClr val="FFFFFF"/>
                </a:solidFill>
                <a:cs typeface="Arial" panose="020B0604020202020204" pitchFamily="34" charset="0"/>
              </a:rPr>
              <a:t>Michelle Alton</a:t>
            </a:r>
          </a:p>
          <a:p>
            <a:pPr algn="ctr">
              <a:spcBef>
                <a:spcPct val="20000"/>
              </a:spcBef>
              <a:buClr>
                <a:srgbClr val="0F6FC6"/>
              </a:buClr>
            </a:pPr>
            <a:r>
              <a:rPr lang="en-US" sz="1900" spc="150" dirty="0">
                <a:solidFill>
                  <a:srgbClr val="FFFFFF"/>
                </a:solidFill>
                <a:cs typeface="Arial" panose="020B0604020202020204" pitchFamily="34" charset="0"/>
              </a:rPr>
              <a:t>Assistant Crown Attorney, Lambton County</a:t>
            </a:r>
          </a:p>
        </p:txBody>
      </p:sp>
    </p:spTree>
    <p:extLst>
      <p:ext uri="{BB962C8B-B14F-4D97-AF65-F5344CB8AC3E}">
        <p14:creationId xmlns:p14="http://schemas.microsoft.com/office/powerpoint/2010/main" val="111179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339725"/>
            <a:r>
              <a:rPr lang="en-US" sz="2400" dirty="0"/>
              <a:t>One of the most difficult tasks of a decision-maker</a:t>
            </a:r>
          </a:p>
          <a:p>
            <a:pPr marL="457200" lvl="1" indent="-339725"/>
            <a:r>
              <a:rPr lang="en-US" sz="2400" dirty="0"/>
              <a:t>Difficulty heightened when cultural aspects to consider</a:t>
            </a:r>
          </a:p>
          <a:p>
            <a:pPr marL="457200" lvl="1" indent="-339725"/>
            <a:r>
              <a:rPr lang="en-US" sz="2400" dirty="0"/>
              <a:t>Trial judge’s credibility findings given special deference</a:t>
            </a:r>
          </a:p>
          <a:p>
            <a:pPr marL="457200" lvl="1" indent="-339725"/>
            <a:r>
              <a:rPr lang="en-US" sz="2400" dirty="0"/>
              <a:t>WHY? “Intangible benefit” of conducting trial</a:t>
            </a:r>
          </a:p>
          <a:p>
            <a:pPr marL="457200" lvl="1" indent="-339725"/>
            <a:r>
              <a:rPr lang="en-US" sz="2400" dirty="0"/>
              <a:t>But also vulnerable to improper influence of implicit biases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n-US" b="1" cap="none" dirty="0"/>
              <a:t>ssessing Credibility</a:t>
            </a:r>
            <a:endParaRPr lang="en-CA" b="1" i="1" dirty="0"/>
          </a:p>
        </p:txBody>
      </p:sp>
    </p:spTree>
    <p:extLst>
      <p:ext uri="{BB962C8B-B14F-4D97-AF65-F5344CB8AC3E}">
        <p14:creationId xmlns:p14="http://schemas.microsoft.com/office/powerpoint/2010/main" val="35494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60375" lvl="2" indent="-342900"/>
            <a:r>
              <a:rPr lang="en-US" sz="2400" b="1" dirty="0"/>
              <a:t>Implicit Bias: </a:t>
            </a:r>
            <a:r>
              <a:rPr lang="en-US" sz="2400" dirty="0"/>
              <a:t>Subconscious, stereotypical associations that an individual has about a particular person, groups, or situations – “mental shortcuts”</a:t>
            </a:r>
          </a:p>
          <a:p>
            <a:pPr marL="460375" lvl="2" indent="-342900"/>
            <a:r>
              <a:rPr lang="en-US" sz="2400" b="1" dirty="0"/>
              <a:t>Research shows:</a:t>
            </a:r>
          </a:p>
          <a:p>
            <a:pPr marL="734695" lvl="3" indent="-342900"/>
            <a:r>
              <a:rPr lang="en-US" sz="2300" dirty="0"/>
              <a:t>Everyone, including decision-makers, harbor implicit biases</a:t>
            </a:r>
          </a:p>
          <a:p>
            <a:pPr marL="734695" lvl="3" indent="-342900"/>
            <a:r>
              <a:rPr lang="en-US" sz="2300" dirty="0"/>
              <a:t>Intuition a “chief source” of unwanted influences that affect decision-making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/>
              <a:t>Implicit Bias</a:t>
            </a:r>
            <a:endParaRPr lang="en-CA" b="1" cap="none" dirty="0"/>
          </a:p>
        </p:txBody>
      </p:sp>
    </p:spTree>
    <p:extLst>
      <p:ext uri="{BB962C8B-B14F-4D97-AF65-F5344CB8AC3E}">
        <p14:creationId xmlns:p14="http://schemas.microsoft.com/office/powerpoint/2010/main" val="4746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12775" lvl="1" indent="-342900"/>
            <a:r>
              <a:rPr lang="en-US" sz="2400" b="1" dirty="0"/>
              <a:t>Evolution of Cultural Competency</a:t>
            </a:r>
            <a:r>
              <a:rPr lang="en-US" sz="2400" dirty="0"/>
              <a:t>: Shift from outward focus to inward focus, particularly on one’s own implicit biases</a:t>
            </a:r>
          </a:p>
          <a:p>
            <a:pPr marL="612775" lvl="1" indent="-342900"/>
            <a:r>
              <a:rPr lang="en-US" sz="2400" b="1" dirty="0"/>
              <a:t>In the context of the justice system can include:</a:t>
            </a:r>
          </a:p>
          <a:p>
            <a:pPr marL="887095" lvl="2" indent="-342900"/>
            <a:r>
              <a:rPr lang="en-US" sz="2200" dirty="0"/>
              <a:t>Recognizing that all humans are prone to stereotyping</a:t>
            </a:r>
          </a:p>
          <a:p>
            <a:pPr marL="887095" lvl="2" indent="-342900"/>
            <a:r>
              <a:rPr lang="en-US" sz="2200" dirty="0"/>
              <a:t>Acknowledging the harmful effects of discriminatory thinking and behaviour</a:t>
            </a:r>
          </a:p>
          <a:p>
            <a:pPr marL="887095" lvl="2" indent="-342900"/>
            <a:r>
              <a:rPr lang="en-US" sz="2200" dirty="0"/>
              <a:t>Accepting the necessity of acquiring skills to lessen the effect of these influences</a:t>
            </a:r>
          </a:p>
          <a:p>
            <a:pPr marL="640080" lvl="2" indent="0">
              <a:buNone/>
            </a:pPr>
            <a:endParaRPr lang="en-US" dirty="0"/>
          </a:p>
          <a:p>
            <a:pPr lvl="1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/>
              <a:t>Cultural Competency</a:t>
            </a:r>
            <a:endParaRPr lang="en-CA" b="1" i="1" cap="none" dirty="0"/>
          </a:p>
        </p:txBody>
      </p:sp>
    </p:spTree>
    <p:extLst>
      <p:ext uri="{BB962C8B-B14F-4D97-AF65-F5344CB8AC3E}">
        <p14:creationId xmlns:p14="http://schemas.microsoft.com/office/powerpoint/2010/main" val="1842184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8925" lvl="1" indent="-285750"/>
            <a:r>
              <a:rPr lang="en-US" sz="2400" dirty="0"/>
              <a:t>Trial judges can consider demeanour when assessing credibility</a:t>
            </a:r>
          </a:p>
          <a:p>
            <a:pPr marL="288925" lvl="1" indent="-285750"/>
            <a:r>
              <a:rPr lang="en-US" sz="2400" dirty="0"/>
              <a:t>BUT many decisions warning that demeanour evidence should be approached cautiously</a:t>
            </a:r>
            <a:endParaRPr lang="en-US" sz="2200" dirty="0"/>
          </a:p>
          <a:p>
            <a:pPr marL="288925" lvl="1" indent="-285750"/>
            <a:r>
              <a:rPr lang="en-US" sz="2400" b="1" dirty="0"/>
              <a:t>Overall: </a:t>
            </a:r>
            <a:r>
              <a:rPr lang="en-US" sz="2400" dirty="0"/>
              <a:t>Demeanour evidence should not be the sole or even primary basis for assessing credibility</a:t>
            </a:r>
          </a:p>
          <a:p>
            <a:pPr marL="3175" lvl="1" indent="0">
              <a:buNone/>
            </a:pPr>
            <a:endParaRPr lang="en-US" sz="2400" dirty="0"/>
          </a:p>
          <a:p>
            <a:pPr marL="640080" lvl="2" indent="0">
              <a:buNone/>
            </a:pPr>
            <a:endParaRPr lang="en-US" dirty="0"/>
          </a:p>
          <a:p>
            <a:pPr lvl="1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/>
              <a:t>Demeanour Evidence</a:t>
            </a:r>
            <a:endParaRPr lang="en-CA" b="1" i="1" cap="none" dirty="0"/>
          </a:p>
        </p:txBody>
      </p:sp>
    </p:spTree>
    <p:extLst>
      <p:ext uri="{BB962C8B-B14F-4D97-AF65-F5344CB8AC3E}">
        <p14:creationId xmlns:p14="http://schemas.microsoft.com/office/powerpoint/2010/main" val="178553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lvl="1" indent="-457200">
              <a:buFont typeface="+mj-lt"/>
              <a:buAutoNum type="arabicPeriod"/>
            </a:pPr>
            <a:r>
              <a:rPr lang="en-US" sz="2400" b="1" dirty="0"/>
              <a:t>Assessment of the reasonableness or plausibility of a witness’s testimony </a:t>
            </a:r>
          </a:p>
          <a:p>
            <a:pPr marL="460375" lvl="1" indent="-457200">
              <a:buFont typeface="+mj-lt"/>
              <a:buAutoNum type="arabicPeriod"/>
            </a:pPr>
            <a:endParaRPr lang="en-US" sz="2400" b="1" dirty="0"/>
          </a:p>
          <a:p>
            <a:pPr marL="460375" lvl="1" indent="-457200">
              <a:buFont typeface="+mj-lt"/>
              <a:buAutoNum type="arabicPeriod"/>
            </a:pPr>
            <a:r>
              <a:rPr lang="en-US" sz="2400" b="1" dirty="0"/>
              <a:t>Role of demeanour evidence</a:t>
            </a:r>
          </a:p>
          <a:p>
            <a:pPr marL="460375" lvl="1" indent="-457200">
              <a:buFont typeface="+mj-lt"/>
              <a:buAutoNum type="arabicPeriod"/>
            </a:pPr>
            <a:endParaRPr lang="en-US" sz="2400" b="1" dirty="0"/>
          </a:p>
          <a:p>
            <a:pPr marL="460375" lvl="1" indent="-457200">
              <a:buFont typeface="+mj-lt"/>
              <a:buAutoNum type="arabicPeriod"/>
            </a:pPr>
            <a:r>
              <a:rPr lang="en-US" sz="2400" b="1" dirty="0"/>
              <a:t>Role of advocates</a:t>
            </a:r>
          </a:p>
          <a:p>
            <a:pPr lvl="1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/>
              <a:t>Moving Forward</a:t>
            </a:r>
            <a:endParaRPr lang="en-CA" b="1" i="1" cap="none" dirty="0"/>
          </a:p>
        </p:txBody>
      </p:sp>
    </p:spTree>
    <p:extLst>
      <p:ext uri="{BB962C8B-B14F-4D97-AF65-F5344CB8AC3E}">
        <p14:creationId xmlns:p14="http://schemas.microsoft.com/office/powerpoint/2010/main" val="2158874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rid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233</Words>
  <Application>Microsoft Office PowerPoint</Application>
  <PresentationFormat>On-screen Show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Wingdings</vt:lpstr>
      <vt:lpstr>Wingdings 2</vt:lpstr>
      <vt:lpstr>Grid</vt:lpstr>
      <vt:lpstr>1_Grid</vt:lpstr>
      <vt:lpstr>Assessing Credibility and Cultural Competency</vt:lpstr>
      <vt:lpstr>Assessing Credibility</vt:lpstr>
      <vt:lpstr>Implicit Bias</vt:lpstr>
      <vt:lpstr>Cultural Competency</vt:lpstr>
      <vt:lpstr>Demeanour Evidence</vt:lpstr>
      <vt:lpstr>Moving Forward</vt:lpstr>
    </vt:vector>
  </TitlesOfParts>
  <Company>WSIAT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TCO Assistance – before, at and after the hearing</dc:title>
  <dc:creator>Michelle Alton</dc:creator>
  <cp:lastModifiedBy>Michelle Alton</cp:lastModifiedBy>
  <cp:revision>63</cp:revision>
  <cp:lastPrinted>2019-06-17T12:07:17Z</cp:lastPrinted>
  <dcterms:created xsi:type="dcterms:W3CDTF">2019-05-24T20:43:26Z</dcterms:created>
  <dcterms:modified xsi:type="dcterms:W3CDTF">2022-10-10T18:11:56Z</dcterms:modified>
</cp:coreProperties>
</file>