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notesMasterIdLst>
    <p:notesMasterId r:id="rId11"/>
  </p:notesMasterIdLst>
  <p:sldIdLst>
    <p:sldId id="256" r:id="rId2"/>
    <p:sldId id="260" r:id="rId3"/>
    <p:sldId id="257" r:id="rId4"/>
    <p:sldId id="261" r:id="rId5"/>
    <p:sldId id="258" r:id="rId6"/>
    <p:sldId id="262" r:id="rId7"/>
    <p:sldId id="259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48"/>
      </p:cViewPr>
      <p:guideLst/>
    </p:cSldViewPr>
  </p:slideViewPr>
  <p:notesTextViewPr>
    <p:cViewPr>
      <p:scale>
        <a:sx n="1" d="1"/>
        <a:sy n="1" d="1"/>
      </p:scale>
      <p:origin x="0" y="-346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Lacy" userId="01ab8927b2101dc8" providerId="LiveId" clId="{4732EFFD-E005-4A0F-AD87-AA36DEAECCF7}"/>
    <pc:docChg chg="custSel addSld modSld">
      <pc:chgData name="Michael Lacy" userId="01ab8927b2101dc8" providerId="LiveId" clId="{4732EFFD-E005-4A0F-AD87-AA36DEAECCF7}" dt="2022-09-25T16:39:04.279" v="764" actId="20577"/>
      <pc:docMkLst>
        <pc:docMk/>
      </pc:docMkLst>
      <pc:sldChg chg="modSp mod">
        <pc:chgData name="Michael Lacy" userId="01ab8927b2101dc8" providerId="LiveId" clId="{4732EFFD-E005-4A0F-AD87-AA36DEAECCF7}" dt="2022-09-25T16:38:10.257" v="700" actId="21"/>
        <pc:sldMkLst>
          <pc:docMk/>
          <pc:sldMk cId="2108915438" sldId="257"/>
        </pc:sldMkLst>
        <pc:spChg chg="mod">
          <ac:chgData name="Michael Lacy" userId="01ab8927b2101dc8" providerId="LiveId" clId="{4732EFFD-E005-4A0F-AD87-AA36DEAECCF7}" dt="2022-09-25T16:38:10.257" v="700" actId="21"/>
          <ac:spMkLst>
            <pc:docMk/>
            <pc:sldMk cId="2108915438" sldId="257"/>
            <ac:spMk id="3" creationId="{00000000-0000-0000-0000-000000000000}"/>
          </ac:spMkLst>
        </pc:spChg>
      </pc:sldChg>
      <pc:sldChg chg="modSp mod">
        <pc:chgData name="Michael Lacy" userId="01ab8927b2101dc8" providerId="LiveId" clId="{4732EFFD-E005-4A0F-AD87-AA36DEAECCF7}" dt="2022-09-25T16:38:23.897" v="703" actId="113"/>
        <pc:sldMkLst>
          <pc:docMk/>
          <pc:sldMk cId="723195296" sldId="260"/>
        </pc:sldMkLst>
        <pc:spChg chg="mod">
          <ac:chgData name="Michael Lacy" userId="01ab8927b2101dc8" providerId="LiveId" clId="{4732EFFD-E005-4A0F-AD87-AA36DEAECCF7}" dt="2022-09-25T16:38:23.897" v="703" actId="113"/>
          <ac:spMkLst>
            <pc:docMk/>
            <pc:sldMk cId="723195296" sldId="260"/>
            <ac:spMk id="3" creationId="{00000000-0000-0000-0000-000000000000}"/>
          </ac:spMkLst>
        </pc:spChg>
      </pc:sldChg>
      <pc:sldChg chg="modSp add mod modNotesTx">
        <pc:chgData name="Michael Lacy" userId="01ab8927b2101dc8" providerId="LiveId" clId="{4732EFFD-E005-4A0F-AD87-AA36DEAECCF7}" dt="2022-09-25T16:39:04.279" v="764" actId="20577"/>
        <pc:sldMkLst>
          <pc:docMk/>
          <pc:sldMk cId="43524335" sldId="264"/>
        </pc:sldMkLst>
        <pc:spChg chg="mod">
          <ac:chgData name="Michael Lacy" userId="01ab8927b2101dc8" providerId="LiveId" clId="{4732EFFD-E005-4A0F-AD87-AA36DEAECCF7}" dt="2022-09-25T16:35:08.370" v="215" actId="20577"/>
          <ac:spMkLst>
            <pc:docMk/>
            <pc:sldMk cId="43524335" sldId="264"/>
            <ac:spMk id="2" creationId="{00000000-0000-0000-0000-000000000000}"/>
          </ac:spMkLst>
        </pc:spChg>
        <pc:spChg chg="mod">
          <ac:chgData name="Michael Lacy" userId="01ab8927b2101dc8" providerId="LiveId" clId="{4732EFFD-E005-4A0F-AD87-AA36DEAECCF7}" dt="2022-09-25T16:39:04.279" v="764" actId="20577"/>
          <ac:spMkLst>
            <pc:docMk/>
            <pc:sldMk cId="43524335" sldId="264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CAA11F-EE3F-4148-B8A5-EBED260D07F1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E95A1-2EEC-47FD-9566-38B242F24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56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dirty="0">
                <a:latin typeface="Arial Rounded MT Bold" panose="020F0704030504030204" pitchFamily="34" charset="0"/>
              </a:rPr>
              <a:t>Paciocco JA: overview of the work of an OCA judge – #</a:t>
            </a:r>
            <a:r>
              <a:rPr lang="en-US" baseline="0" dirty="0">
                <a:latin typeface="Arial Rounded MT Bold" panose="020F0704030504030204" pitchFamily="34" charset="0"/>
              </a:rPr>
              <a:t> of weeks sitting, how many appeals per week, how judges prep for appeals, discussions amongst the panel, how decisions are made and written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baseline="0" dirty="0">
                <a:latin typeface="Arial Rounded MT Bold" panose="020F0704030504030204" pitchFamily="34" charset="0"/>
              </a:rPr>
              <a:t>Lacy:  initiating the appeal – the inmate notice of appeal available through institution – assisting clients with ensuring that they file the appeal within 30 days; for out of custody clients – assisting with filing self-rep notices of appeal to preserve appellate remedy – avoid need for extensions of time</a:t>
            </a:r>
            <a:endParaRPr lang="en-US" dirty="0">
              <a:latin typeface="Arial Rounded MT Bold" panose="020F070403050403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dirty="0">
                <a:latin typeface="Arial Rounded MT Bold" panose="020F0704030504030204" pitchFamily="34" charset="0"/>
              </a:rPr>
              <a:t>ML:</a:t>
            </a:r>
            <a:r>
              <a:rPr lang="en-US" baseline="0" dirty="0">
                <a:latin typeface="Arial Rounded MT Bold" panose="020F0704030504030204" pitchFamily="34" charset="0"/>
              </a:rPr>
              <a:t> a client wants to launch an appeal </a:t>
            </a:r>
            <a:r>
              <a:rPr lang="en-US" baseline="0" dirty="0">
                <a:latin typeface="Arial Rounded MT Bold" panose="020F0704030504030204" pitchFamily="34" charset="0"/>
                <a:sym typeface="Wingdings" panose="05000000000000000000" pitchFamily="2" charset="2"/>
              </a:rPr>
              <a:t> how do you assess the file and identify grounds</a:t>
            </a:r>
            <a:endParaRPr lang="en-US" dirty="0">
              <a:latin typeface="Arial Rounded MT Bold" panose="020F070403050403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dirty="0">
                <a:latin typeface="Arial Rounded MT Bold" panose="020F0704030504030204" pitchFamily="34" charset="0"/>
              </a:rPr>
              <a:t>XP: 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Crown appeals are different (question of law alone, different considerations for launching an appeal)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E95A1-2EEC-47FD-9566-38B242F24AE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7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/>
              <a:t>Paciocco</a:t>
            </a:r>
            <a:r>
              <a:rPr lang="en-US" dirty="0"/>
              <a:t> JA: the Court welcomes</a:t>
            </a:r>
            <a:r>
              <a:rPr lang="en-US" baseline="0" dirty="0"/>
              <a:t> counsel who are not “frequent flyers”, young and old alike.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Paciocco JA: Virtual options increase</a:t>
            </a:r>
            <a:r>
              <a:rPr lang="en-US" baseline="0" dirty="0"/>
              <a:t> accessibility beyond the GTA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Lacy: Can speak to the inmate duty counsel program – the s.684 protocol program for people convicted of murder when they have been denied LAO on merit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/>
              <a:t>Paciocco</a:t>
            </a:r>
            <a:r>
              <a:rPr lang="en-US" dirty="0"/>
              <a:t> JA: </a:t>
            </a:r>
            <a:r>
              <a:rPr lang="en-US" baseline="0" dirty="0"/>
              <a:t>Motions that are conducive to proceeding by Zoom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XP: benefits of doing both trial and appellate work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ML: Overview of the Duty Counsel program – what it is there for and what it’s not there for;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E95A1-2EEC-47FD-9566-38B242F24AE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398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dirty="0" err="1">
                <a:latin typeface="Arial Rounded MT Bold" panose="020F0704030504030204" pitchFamily="34" charset="0"/>
              </a:rPr>
              <a:t>Paciocco</a:t>
            </a:r>
            <a:r>
              <a:rPr lang="en-US" baseline="0" dirty="0">
                <a:latin typeface="Arial Rounded MT Bold" panose="020F0704030504030204" pitchFamily="34" charset="0"/>
              </a:rPr>
              <a:t> JA: the importance of the Court’s jurisdiction 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XP: Misapprehension of evidence and unreasonable</a:t>
            </a:r>
            <a:r>
              <a:rPr lang="en-CA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verdicts – code words for “do overs”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ML: 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Appearing as appellate counsel when acted as trial counsel? – potential downsides/pitfalls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Paciocco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JA: how many grounds of appeal are too many?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E95A1-2EEC-47FD-9566-38B242F24AE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6992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err="1">
                <a:latin typeface="Arial Rounded MT Bold" panose="020F0704030504030204" pitchFamily="34" charset="0"/>
              </a:rPr>
              <a:t>Paciocco</a:t>
            </a:r>
            <a:r>
              <a:rPr lang="en-US" baseline="0" dirty="0">
                <a:latin typeface="Arial Rounded MT Bold" panose="020F0704030504030204" pitchFamily="34" charset="0"/>
              </a:rPr>
              <a:t> JA: how much of the decision is made based on the factum?</a:t>
            </a:r>
            <a:endParaRPr lang="en-US" dirty="0">
              <a:latin typeface="Arial Rounded MT Bold" panose="020F0704030504030204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latin typeface="Arial Rounded MT Bold" panose="020F0704030504030204" pitchFamily="34" charset="0"/>
              </a:rPr>
              <a:t>XP:</a:t>
            </a:r>
            <a:r>
              <a:rPr lang="en-US" baseline="0" dirty="0">
                <a:latin typeface="Arial Rounded MT Bold" panose="020F0704030504030204" pitchFamily="34" charset="0"/>
              </a:rPr>
              <a:t> framing your argument: the importance of overviews; focusing on the facts that matter for your grounds of appeal</a:t>
            </a:r>
            <a:endParaRPr lang="en-US" dirty="0">
              <a:latin typeface="Arial Rounded MT Bold" panose="020F0704030504030204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latin typeface="Arial Rounded MT Bold" panose="020F0704030504030204" pitchFamily="34" charset="0"/>
              </a:rPr>
              <a:t>ML:</a:t>
            </a:r>
            <a:r>
              <a:rPr lang="en-US" baseline="0" dirty="0">
                <a:latin typeface="Arial Rounded MT Bold" panose="020F0704030504030204" pitchFamily="34" charset="0"/>
              </a:rPr>
              <a:t> anticipating the response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baseline="0" dirty="0" err="1">
                <a:solidFill>
                  <a:schemeClr val="tx1"/>
                </a:solidFill>
                <a:effectLst/>
                <a:latin typeface="Arial Rounded MT Bold" panose="020F0704030504030204" pitchFamily="34" charset="0"/>
                <a:ea typeface="+mn-ea"/>
                <a:cs typeface="+mn-cs"/>
              </a:rPr>
              <a:t>Paciocco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Arial Rounded MT Bold" panose="020F0704030504030204" pitchFamily="34" charset="0"/>
                <a:ea typeface="+mn-ea"/>
                <a:cs typeface="+mn-cs"/>
              </a:rPr>
              <a:t> JA: 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Maximizing new rules to your appellate advantage – outline of argument in advance/Compendium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E95A1-2EEC-47FD-9566-38B242F24AE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48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err="1"/>
              <a:t>Paciocco</a:t>
            </a:r>
            <a:r>
              <a:rPr lang="en-US" dirty="0"/>
              <a:t> JA: can/should</a:t>
            </a:r>
            <a:r>
              <a:rPr lang="en-US" baseline="0" dirty="0"/>
              <a:t> you try to avoid repeating your factum? </a:t>
            </a:r>
            <a:r>
              <a:rPr lang="en-US" dirty="0"/>
              <a:t>is</a:t>
            </a:r>
            <a:r>
              <a:rPr lang="en-US" baseline="0" dirty="0"/>
              <a:t> there anything that is best left for oral argument?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XP: the importance of knowing the record and being prepared… and not “winging it”</a:t>
            </a:r>
            <a:endParaRPr lang="en-CA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ML: the silent Bench</a:t>
            </a:r>
            <a:r>
              <a:rPr lang="en-CA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/ the “hot” Bench – trying to prepare for questions – not just reading your factum, need to bring the Court to the record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of compendiums/outlines of oral argument now permitted by Rules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Paciocco</a:t>
            </a:r>
            <a:r>
              <a:rPr lang="en-CA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JA: most appeals are decided based on the factum; what is the best way to change a judge’s mind in oral submissions?</a:t>
            </a:r>
            <a:endParaRPr lang="en-CA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E95A1-2EEC-47FD-9566-38B242F24AE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063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Paciocco JA: What does the day of the appeal look like from Court perspective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aseline="0" dirty="0"/>
              <a:t>ML: Day of appeal from counsel perspective – Zoom link for members of public – Appellant will have surrendered in advance if on bail pending appeal – NOT brought to court; speak to bail pending appeal 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XP: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anticipating “ancillary” issues, e.g. what if the appeal is allowed in part (New trial? Effect on sentence?), does the </a:t>
            </a:r>
            <a:r>
              <a:rPr lang="en-US" sz="120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curative </a:t>
            </a:r>
            <a:r>
              <a:rPr lang="en-US" sz="1200" i="1" kern="120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proviso </a:t>
            </a:r>
            <a:r>
              <a:rPr lang="en-US" sz="1200" i="0" kern="120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apply?</a:t>
            </a:r>
            <a:endParaRPr lang="en-CA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E95A1-2EEC-47FD-9566-38B242F24AE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5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CFCA-F64A-4A1B-896B-CE4D8C3F0BCC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05687-5634-4B69-9CCF-AB6FD5D20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151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CFCA-F64A-4A1B-896B-CE4D8C3F0BCC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05687-5634-4B69-9CCF-AB6FD5D20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940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CFCA-F64A-4A1B-896B-CE4D8C3F0BCC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05687-5634-4B69-9CCF-AB6FD5D20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598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CFCA-F64A-4A1B-896B-CE4D8C3F0BCC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05687-5634-4B69-9CCF-AB6FD5D20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5261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CFCA-F64A-4A1B-896B-CE4D8C3F0BCC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05687-5634-4B69-9CCF-AB6FD5D20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879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CFCA-F64A-4A1B-896B-CE4D8C3F0BCC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05687-5634-4B69-9CCF-AB6FD5D20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3132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CFCA-F64A-4A1B-896B-CE4D8C3F0BCC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05687-5634-4B69-9CCF-AB6FD5D20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268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CFCA-F64A-4A1B-896B-CE4D8C3F0BCC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05687-5634-4B69-9CCF-AB6FD5D20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547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CFCA-F64A-4A1B-896B-CE4D8C3F0BCC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05687-5634-4B69-9CCF-AB6FD5D20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992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CFCA-F64A-4A1B-896B-CE4D8C3F0BCC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E9D05687-5634-4B69-9CCF-AB6FD5D20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963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CFCA-F64A-4A1B-896B-CE4D8C3F0BCC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05687-5634-4B69-9CCF-AB6FD5D20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943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CFCA-F64A-4A1B-896B-CE4D8C3F0BCC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05687-5634-4B69-9CCF-AB6FD5D20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268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CFCA-F64A-4A1B-896B-CE4D8C3F0BCC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05687-5634-4B69-9CCF-AB6FD5D20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315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CFCA-F64A-4A1B-896B-CE4D8C3F0BCC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05687-5634-4B69-9CCF-AB6FD5D20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87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CFCA-F64A-4A1B-896B-CE4D8C3F0BCC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05687-5634-4B69-9CCF-AB6FD5D20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411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CFCA-F64A-4A1B-896B-CE4D8C3F0BCC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05687-5634-4B69-9CCF-AB6FD5D20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834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CFCA-F64A-4A1B-896B-CE4D8C3F0BCC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05687-5634-4B69-9CCF-AB6FD5D20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001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744CFCA-F64A-4A1B-896B-CE4D8C3F0BCC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9D05687-5634-4B69-9CCF-AB6FD5D20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45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  <p:sldLayoutId id="2147483748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3455" y="987552"/>
            <a:ext cx="10018713" cy="3425951"/>
          </a:xfrm>
        </p:spPr>
        <p:txBody>
          <a:bodyPr>
            <a:normAutofit fontScale="90000"/>
          </a:bodyPr>
          <a:lstStyle/>
          <a:p>
            <a:pPr>
              <a:tabLst>
                <a:tab pos="1143000" algn="l"/>
              </a:tabLst>
            </a:pPr>
            <a:r>
              <a:rPr lang="en-US" dirty="0">
                <a:latin typeface="Arial Rounded MT Bold" panose="020F0704030504030204" pitchFamily="34" charset="0"/>
              </a:rPr>
              <a:t/>
            </a:r>
            <a:br>
              <a:rPr lang="en-US" dirty="0">
                <a:latin typeface="Arial Rounded MT Bold" panose="020F0704030504030204" pitchFamily="34" charset="0"/>
              </a:rPr>
            </a:br>
            <a:r>
              <a:rPr lang="en-US" dirty="0">
                <a:latin typeface="Arial Rounded MT Bold" panose="020F0704030504030204" pitchFamily="34" charset="0"/>
              </a:rPr>
              <a:t/>
            </a:r>
            <a:br>
              <a:rPr lang="en-US" dirty="0">
                <a:latin typeface="Arial Rounded MT Bold" panose="020F0704030504030204" pitchFamily="34" charset="0"/>
              </a:rPr>
            </a:br>
            <a:r>
              <a:rPr lang="en-US" dirty="0">
                <a:latin typeface="Arial Rounded MT Bold" panose="020F0704030504030204" pitchFamily="34" charset="0"/>
              </a:rPr>
              <a:t>COLLOQUIUM 2022</a:t>
            </a:r>
            <a:br>
              <a:rPr lang="en-US" dirty="0">
                <a:latin typeface="Arial Rounded MT Bold" panose="020F0704030504030204" pitchFamily="34" charset="0"/>
              </a:rPr>
            </a:br>
            <a:r>
              <a:rPr lang="en-US" dirty="0">
                <a:latin typeface="Arial Rounded MT Bold" panose="020F0704030504030204" pitchFamily="34" charset="0"/>
              </a:rPr>
              <a:t>APPELLATE ADVOCACY</a:t>
            </a:r>
            <a:br>
              <a:rPr lang="en-US" dirty="0">
                <a:latin typeface="Arial Rounded MT Bold" panose="020F0704030504030204" pitchFamily="34" charset="0"/>
              </a:rPr>
            </a:br>
            <a:r>
              <a:rPr lang="en-US" sz="2700" dirty="0">
                <a:latin typeface="Arial Rounded MT Bold" panose="020F0704030504030204" pitchFamily="34" charset="0"/>
              </a:rPr>
              <a:t>A FIRESIDE CHAT WITH JUSTICE DAVID PACIOCCO</a:t>
            </a:r>
            <a:br>
              <a:rPr lang="en-US" sz="2700" dirty="0">
                <a:latin typeface="Arial Rounded MT Bold" panose="020F0704030504030204" pitchFamily="34" charset="0"/>
              </a:rPr>
            </a:br>
            <a:r>
              <a:rPr lang="en-US" sz="2700" dirty="0">
                <a:latin typeface="Arial Rounded MT Bold" panose="020F0704030504030204" pitchFamily="34" charset="0"/>
              </a:rPr>
              <a:t/>
            </a:r>
            <a:br>
              <a:rPr lang="en-US" sz="2700" dirty="0">
                <a:latin typeface="Arial Rounded MT Bold" panose="020F0704030504030204" pitchFamily="34" charset="0"/>
              </a:rPr>
            </a:br>
            <a:r>
              <a:rPr lang="en-US" sz="2700" dirty="0">
                <a:latin typeface="Arial Rounded MT Bold" panose="020F0704030504030204" pitchFamily="34" charset="0"/>
              </a:rPr>
              <a:t>… </a:t>
            </a:r>
            <a:r>
              <a:rPr lang="en-US" sz="2200" dirty="0">
                <a:latin typeface="Arial Rounded MT Bold" panose="020F0704030504030204" pitchFamily="34" charset="0"/>
              </a:rPr>
              <a:t>MICHAEL LACY Partner - Criminal Law Group </a:t>
            </a:r>
            <a:r>
              <a:rPr lang="en-US" sz="2200" dirty="0" err="1">
                <a:latin typeface="Arial Rounded MT Bold" panose="020F0704030504030204" pitchFamily="34" charset="0"/>
              </a:rPr>
              <a:t>Brauti</a:t>
            </a:r>
            <a:r>
              <a:rPr lang="en-US" sz="2200" dirty="0">
                <a:latin typeface="Arial Rounded MT Bold" panose="020F0704030504030204" pitchFamily="34" charset="0"/>
              </a:rPr>
              <a:t> </a:t>
            </a:r>
            <a:r>
              <a:rPr lang="en-US" sz="2200" dirty="0" err="1">
                <a:latin typeface="Arial Rounded MT Bold" panose="020F0704030504030204" pitchFamily="34" charset="0"/>
              </a:rPr>
              <a:t>Thorning</a:t>
            </a:r>
            <a:r>
              <a:rPr lang="en-US" sz="2200" dirty="0">
                <a:latin typeface="Arial Rounded MT Bold" panose="020F0704030504030204" pitchFamily="34" charset="0"/>
              </a:rPr>
              <a:t> LLP</a:t>
            </a:r>
            <a:br>
              <a:rPr lang="en-US" sz="2200" dirty="0">
                <a:latin typeface="Arial Rounded MT Bold" panose="020F0704030504030204" pitchFamily="34" charset="0"/>
              </a:rPr>
            </a:br>
            <a:r>
              <a:rPr lang="en-US" sz="2200" dirty="0">
                <a:latin typeface="Arial Rounded MT Bold" panose="020F0704030504030204" pitchFamily="34" charset="0"/>
              </a:rPr>
              <a:t>… XENIA PROESTOS – Crown Counsel, Public Prosecution Service of Canada</a:t>
            </a:r>
            <a:br>
              <a:rPr lang="en-US" sz="2200" dirty="0">
                <a:latin typeface="Arial Rounded MT Bold" panose="020F0704030504030204" pitchFamily="34" charset="0"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Arial Rounded MT Bold" panose="020F0704030504030204" pitchFamily="34" charset="0"/>
              </a:rPr>
              <a:t/>
            </a:r>
            <a:br>
              <a:rPr lang="en-US" dirty="0">
                <a:latin typeface="Arial Rounded MT Bold" panose="020F0704030504030204" pitchFamily="34" charset="0"/>
              </a:rPr>
            </a:br>
            <a:endParaRPr lang="en-US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20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A BEGINNER’S GUIDE TO THE COURT OF APPEAL FOR ONTARIO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OVERVIEW OF THE COURT</a:t>
            </a:r>
          </a:p>
          <a:p>
            <a:r>
              <a:rPr lang="en-US" dirty="0">
                <a:latin typeface="Arial Rounded MT Bold" panose="020F0704030504030204" pitchFamily="34" charset="0"/>
              </a:rPr>
              <a:t>INDICTABLE APPEALS</a:t>
            </a:r>
          </a:p>
          <a:p>
            <a:r>
              <a:rPr lang="en-US" dirty="0">
                <a:latin typeface="Arial Rounded MT Bold" panose="020F0704030504030204" pitchFamily="34" charset="0"/>
              </a:rPr>
              <a:t>INMATE APPEALS, LEGAL AID PROCESS</a:t>
            </a:r>
          </a:p>
          <a:p>
            <a:r>
              <a:rPr lang="en-US" dirty="0">
                <a:latin typeface="Arial Rounded MT Bold" panose="020F0704030504030204" pitchFamily="34" charset="0"/>
              </a:rPr>
              <a:t>CROWN APPEALS</a:t>
            </a:r>
          </a:p>
          <a:p>
            <a:r>
              <a:rPr lang="en-US" dirty="0">
                <a:latin typeface="Arial Rounded MT Bold" panose="020F0704030504030204" pitchFamily="34" charset="0"/>
              </a:rPr>
              <a:t>BAIL PENDING APPEAL – TRIAL COUNSEL SUPPORT/ACTING ON BAIL PENDING APPEAL</a:t>
            </a:r>
          </a:p>
          <a:p>
            <a:endParaRPr lang="en-US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19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WELCOME TO THE COURT OF APPEAL!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2438399"/>
            <a:ext cx="10018713" cy="3124201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</a:rPr>
              <a:t>THE OPEN COURT PRINCIPLE APPLIES TO LAWYERS TOO!</a:t>
            </a:r>
          </a:p>
          <a:p>
            <a:r>
              <a:rPr lang="en-US" b="1" dirty="0">
                <a:latin typeface="Arial Rounded MT Bold" panose="020F0704030504030204" pitchFamily="34" charset="0"/>
              </a:rPr>
              <a:t>POST-PANDEMIC ACCESSIBILITY </a:t>
            </a:r>
          </a:p>
          <a:p>
            <a:r>
              <a:rPr lang="en-US" b="1" dirty="0">
                <a:latin typeface="Arial Rounded MT Bold" panose="020F0704030504030204" pitchFamily="34" charset="0"/>
              </a:rPr>
              <a:t>INMATE APPEALS / DUTY COUNSEL PROGRAM</a:t>
            </a:r>
          </a:p>
        </p:txBody>
      </p:sp>
    </p:spTree>
    <p:extLst>
      <p:ext uri="{BB962C8B-B14F-4D97-AF65-F5344CB8AC3E}">
        <p14:creationId xmlns:p14="http://schemas.microsoft.com/office/powerpoint/2010/main" val="2108915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</a:rPr>
              <a:t>APPELLATE ADVOCACY 101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Arial Rounded MT Bold" panose="020F0704030504030204" pitchFamily="34" charset="0"/>
              </a:rPr>
              <a:t>THE NEW RULES OF PROCEDURE – THE GUIDE TO EVERYTHING</a:t>
            </a:r>
          </a:p>
          <a:p>
            <a:pPr algn="just"/>
            <a:r>
              <a:rPr lang="en-US" dirty="0">
                <a:latin typeface="Arial Rounded MT Bold" panose="020F0704030504030204" pitchFamily="34" charset="0"/>
              </a:rPr>
              <a:t>WORKING WITHIN THE CONFINES OF S. 675, 676</a:t>
            </a:r>
          </a:p>
          <a:p>
            <a:pPr algn="just"/>
            <a:r>
              <a:rPr lang="en-US" dirty="0">
                <a:latin typeface="Arial Rounded MT Bold" panose="020F0704030504030204" pitchFamily="34" charset="0"/>
              </a:rPr>
              <a:t>ASSESSING PROSPECTS OF SUCCESS WHEN FORMULATING GROUNDS</a:t>
            </a:r>
          </a:p>
        </p:txBody>
      </p:sp>
    </p:spTree>
    <p:extLst>
      <p:ext uri="{BB962C8B-B14F-4D97-AF65-F5344CB8AC3E}">
        <p14:creationId xmlns:p14="http://schemas.microsoft.com/office/powerpoint/2010/main" val="4202354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THE ART OF PERSUASION</a:t>
            </a:r>
            <a:br>
              <a:rPr lang="en-US" dirty="0">
                <a:latin typeface="Arial Rounded MT Bold" panose="020F0704030504030204" pitchFamily="34" charset="0"/>
              </a:rPr>
            </a:br>
            <a:r>
              <a:rPr lang="en-US" sz="3200" i="1" dirty="0">
                <a:latin typeface="Arial Rounded MT Bold" panose="020F0704030504030204" pitchFamily="34" charset="0"/>
              </a:rPr>
              <a:t>WRITTEN ADVOCACY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</a:rPr>
              <a:t>PAGE LIMITS</a:t>
            </a:r>
          </a:p>
          <a:p>
            <a:r>
              <a:rPr lang="en-US" b="1" dirty="0">
                <a:latin typeface="Arial Rounded MT Bold" panose="020F0704030504030204" pitchFamily="34" charset="0"/>
              </a:rPr>
              <a:t>WRITING STYLE</a:t>
            </a:r>
          </a:p>
        </p:txBody>
      </p:sp>
    </p:spTree>
    <p:extLst>
      <p:ext uri="{BB962C8B-B14F-4D97-AF65-F5344CB8AC3E}">
        <p14:creationId xmlns:p14="http://schemas.microsoft.com/office/powerpoint/2010/main" val="2219049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THE ART OF PERSUASION</a:t>
            </a:r>
            <a:br>
              <a:rPr lang="en-US" dirty="0">
                <a:latin typeface="Arial Rounded MT Bold" panose="020F0704030504030204" pitchFamily="34" charset="0"/>
              </a:rPr>
            </a:br>
            <a:r>
              <a:rPr lang="en-US" sz="3200" i="1" dirty="0">
                <a:latin typeface="Arial Rounded MT Bold" panose="020F0704030504030204" pitchFamily="34" charset="0"/>
              </a:rPr>
              <a:t>WRITTEN ADVOCACY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238375"/>
            <a:ext cx="10018713" cy="3714750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CA" dirty="0">
                <a:latin typeface="Arial Rounded MT Bold" panose="020F0704030504030204" pitchFamily="34" charset="0"/>
              </a:rPr>
              <a:t>Resources for factum writing: </a:t>
            </a:r>
            <a:endParaRPr lang="en-US" dirty="0">
              <a:latin typeface="Arial Rounded MT Bold" panose="020F0704030504030204" pitchFamily="34" charset="0"/>
            </a:endParaRPr>
          </a:p>
          <a:p>
            <a:r>
              <a:rPr lang="en-CA" dirty="0">
                <a:latin typeface="Arial Rounded MT Bold" panose="020F0704030504030204" pitchFamily="34" charset="0"/>
              </a:rPr>
              <a:t>Justices David </a:t>
            </a:r>
            <a:r>
              <a:rPr lang="en-CA" dirty="0" err="1">
                <a:latin typeface="Arial Rounded MT Bold" panose="020F0704030504030204" pitchFamily="34" charset="0"/>
              </a:rPr>
              <a:t>Stratas</a:t>
            </a:r>
            <a:r>
              <a:rPr lang="en-CA" dirty="0">
                <a:latin typeface="Arial Rounded MT Bold" panose="020F0704030504030204" pitchFamily="34" charset="0"/>
              </a:rPr>
              <a:t>, Kathryn Feldman and Janet Simmons, Some Factum Suggestions (2010); </a:t>
            </a:r>
            <a:endParaRPr lang="en-US" dirty="0">
              <a:latin typeface="Arial Rounded MT Bold" panose="020F0704030504030204" pitchFamily="34" charset="0"/>
            </a:endParaRPr>
          </a:p>
          <a:p>
            <a:r>
              <a:rPr lang="en-CA" dirty="0">
                <a:latin typeface="Arial Rounded MT Bold" panose="020F0704030504030204" pitchFamily="34" charset="0"/>
              </a:rPr>
              <a:t>Justice John </a:t>
            </a:r>
            <a:r>
              <a:rPr lang="en-CA" dirty="0" err="1">
                <a:latin typeface="Arial Rounded MT Bold" panose="020F0704030504030204" pitchFamily="34" charset="0"/>
              </a:rPr>
              <a:t>Laskin</a:t>
            </a:r>
            <a:r>
              <a:rPr lang="en-CA" dirty="0">
                <a:latin typeface="Arial Rounded MT Bold" panose="020F0704030504030204" pitchFamily="34" charset="0"/>
              </a:rPr>
              <a:t>, Forget the wind-up and make the pitch Justice David </a:t>
            </a:r>
            <a:r>
              <a:rPr lang="en-CA" dirty="0" err="1">
                <a:latin typeface="Arial Rounded MT Bold" panose="020F0704030504030204" pitchFamily="34" charset="0"/>
              </a:rPr>
              <a:t>Stratas</a:t>
            </a:r>
            <a:r>
              <a:rPr lang="en-CA" dirty="0">
                <a:latin typeface="Arial Rounded MT Bold" panose="020F0704030504030204" pitchFamily="34" charset="0"/>
              </a:rPr>
              <a:t>, Writing up the facts and winning big: Some secrets of the best writers of legal submissions (2011) Justice </a:t>
            </a:r>
            <a:endParaRPr lang="en-US" dirty="0">
              <a:latin typeface="Arial Rounded MT Bold" panose="020F0704030504030204" pitchFamily="34" charset="0"/>
            </a:endParaRPr>
          </a:p>
          <a:p>
            <a:r>
              <a:rPr lang="en-CA" dirty="0">
                <a:latin typeface="Arial Rounded MT Bold" panose="020F0704030504030204" pitchFamily="34" charset="0"/>
              </a:rPr>
              <a:t>Marvin </a:t>
            </a:r>
            <a:r>
              <a:rPr lang="en-CA" dirty="0" err="1">
                <a:latin typeface="Arial Rounded MT Bold" panose="020F0704030504030204" pitchFamily="34" charset="0"/>
              </a:rPr>
              <a:t>Catzman</a:t>
            </a:r>
            <a:r>
              <a:rPr lang="en-CA" dirty="0">
                <a:latin typeface="Arial Rounded MT Bold" panose="020F0704030504030204" pitchFamily="34" charset="0"/>
              </a:rPr>
              <a:t>, The wrong stuff: How to lose appeals in the Court of Appeal (2000) Justice </a:t>
            </a:r>
            <a:endParaRPr lang="en-US" dirty="0">
              <a:latin typeface="Arial Rounded MT Bold" panose="020F0704030504030204" pitchFamily="34" charset="0"/>
            </a:endParaRPr>
          </a:p>
          <a:p>
            <a:r>
              <a:rPr lang="en-CA" dirty="0">
                <a:latin typeface="Arial Rounded MT Bold" panose="020F0704030504030204" pitchFamily="34" charset="0"/>
              </a:rPr>
              <a:t>David Brown, How to lose an appeal in the Court of Appeal: The next generation (2017) Justice </a:t>
            </a:r>
            <a:endParaRPr lang="en-US" dirty="0">
              <a:latin typeface="Arial Rounded MT Bold" panose="020F0704030504030204" pitchFamily="34" charset="0"/>
            </a:endParaRPr>
          </a:p>
          <a:p>
            <a:r>
              <a:rPr lang="en-CA" dirty="0">
                <a:latin typeface="Arial Rounded MT Bold" panose="020F0704030504030204" pitchFamily="34" charset="0"/>
              </a:rPr>
              <a:t>David Brown, Effective Advocacy in a Post-Pandemic World (2020)</a:t>
            </a:r>
            <a:endParaRPr lang="en-US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893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THE ART OF PERSUASION</a:t>
            </a:r>
            <a:br>
              <a:rPr lang="en-US" dirty="0">
                <a:latin typeface="Arial Rounded MT Bold" panose="020F0704030504030204" pitchFamily="34" charset="0"/>
              </a:rPr>
            </a:br>
            <a:r>
              <a:rPr lang="en-US" sz="3200" i="1" dirty="0">
                <a:latin typeface="Arial Rounded MT Bold" panose="020F0704030504030204" pitchFamily="34" charset="0"/>
              </a:rPr>
              <a:t>ORAL ADVOCACY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Arial Rounded MT Bold" panose="020F0704030504030204" pitchFamily="34" charset="0"/>
              </a:rPr>
              <a:t>TIME LIMITS</a:t>
            </a:r>
          </a:p>
          <a:p>
            <a:pPr algn="just"/>
            <a:r>
              <a:rPr lang="en-US" dirty="0">
                <a:latin typeface="Arial Rounded MT Bold" panose="020F0704030504030204" pitchFamily="34" charset="0"/>
              </a:rPr>
              <a:t>THE IMPORTANCE OF PREPARATION </a:t>
            </a:r>
          </a:p>
          <a:p>
            <a:pPr algn="just"/>
            <a:r>
              <a:rPr lang="en-US" dirty="0">
                <a:latin typeface="Arial Rounded MT Bold" panose="020F0704030504030204" pitchFamily="34" charset="0"/>
              </a:rPr>
              <a:t>HOW APPELLATE ADVOCACY DIFFERS FROM TRIAL ADVOCACY</a:t>
            </a:r>
          </a:p>
        </p:txBody>
      </p:sp>
    </p:spTree>
    <p:extLst>
      <p:ext uri="{BB962C8B-B14F-4D97-AF65-F5344CB8AC3E}">
        <p14:creationId xmlns:p14="http://schemas.microsoft.com/office/powerpoint/2010/main" val="836740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THE HEARING OF THE APPEAL</a:t>
            </a:r>
            <a:br>
              <a:rPr lang="en-US" dirty="0">
                <a:latin typeface="Arial Rounded MT Bold" panose="020F0704030504030204" pitchFamily="34" charset="0"/>
              </a:rPr>
            </a:b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>
                <a:latin typeface="Arial Rounded MT Bold" panose="020F0704030504030204" pitchFamily="34" charset="0"/>
              </a:rPr>
              <a:t>WHERE &amp; HOW</a:t>
            </a:r>
            <a:endParaRPr lang="en-US" dirty="0">
              <a:latin typeface="Arial Rounded MT Bold" panose="020F0704030504030204" pitchFamily="34" charset="0"/>
            </a:endParaRPr>
          </a:p>
          <a:p>
            <a:pPr algn="just"/>
            <a:r>
              <a:rPr lang="en-US" dirty="0">
                <a:latin typeface="Arial Rounded MT Bold" panose="020F0704030504030204" pitchFamily="34" charset="0"/>
              </a:rPr>
              <a:t>WHEN DO YOU KNOW YOUR BENCH</a:t>
            </a:r>
          </a:p>
          <a:p>
            <a:pPr algn="just"/>
            <a:r>
              <a:rPr lang="en-US" dirty="0">
                <a:latin typeface="Arial Rounded MT Bold" panose="020F0704030504030204" pitchFamily="34" charset="0"/>
              </a:rPr>
              <a:t>PROCESS </a:t>
            </a:r>
          </a:p>
          <a:p>
            <a:pPr algn="just"/>
            <a:r>
              <a:rPr lang="en-US" dirty="0">
                <a:latin typeface="Arial Rounded MT Bold" panose="020F0704030504030204" pitchFamily="34" charset="0"/>
              </a:rPr>
              <a:t>DECISION MAKING BY COURT</a:t>
            </a:r>
          </a:p>
          <a:p>
            <a:pPr marL="0" indent="0" algn="just">
              <a:buNone/>
            </a:pPr>
            <a:endParaRPr lang="en-US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24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DON’T BE A STRANGER!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QUESTIONS</a:t>
            </a:r>
          </a:p>
          <a:p>
            <a:r>
              <a:rPr lang="en-US" dirty="0">
                <a:latin typeface="Arial Rounded MT Bold" panose="020F0704030504030204" pitchFamily="34" charset="0"/>
              </a:rPr>
              <a:t>COMMENTS</a:t>
            </a:r>
          </a:p>
        </p:txBody>
      </p:sp>
    </p:spTree>
    <p:extLst>
      <p:ext uri="{BB962C8B-B14F-4D97-AF65-F5344CB8AC3E}">
        <p14:creationId xmlns:p14="http://schemas.microsoft.com/office/powerpoint/2010/main" val="22479064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2249</TotalTime>
  <Words>849</Words>
  <Application>Microsoft Office PowerPoint</Application>
  <PresentationFormat>Widescreen</PresentationFormat>
  <Paragraphs>69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Rounded MT Bold</vt:lpstr>
      <vt:lpstr>Calibri</vt:lpstr>
      <vt:lpstr>Corbel</vt:lpstr>
      <vt:lpstr>Wingdings</vt:lpstr>
      <vt:lpstr>Parallax</vt:lpstr>
      <vt:lpstr>  COLLOQUIUM 2022 APPELLATE ADVOCACY A FIRESIDE CHAT WITH JUSTICE DAVID PACIOCCO  … MICHAEL LACY Partner - Criminal Law Group Brauti Thorning LLP … XENIA PROESTOS – Crown Counsel, Public Prosecution Service of Canada   </vt:lpstr>
      <vt:lpstr>A BEGINNER’S GUIDE TO THE COURT OF APPEAL FOR ONTARIO</vt:lpstr>
      <vt:lpstr>WELCOME TO THE COURT OF APPEAL!</vt:lpstr>
      <vt:lpstr>APPELLATE ADVOCACY 101</vt:lpstr>
      <vt:lpstr>THE ART OF PERSUASION WRITTEN ADVOCACY</vt:lpstr>
      <vt:lpstr>THE ART OF PERSUASION WRITTEN ADVOCACY</vt:lpstr>
      <vt:lpstr>THE ART OF PERSUASION ORAL ADVOCACY</vt:lpstr>
      <vt:lpstr>THE HEARING OF THE APPEAL </vt:lpstr>
      <vt:lpstr>DON’T BE A STRANGER!</vt:lpstr>
    </vt:vector>
  </TitlesOfParts>
  <Company>Department of justice/ministaire de la justice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COLLOQUIUM 2022 APPELLATE ADVOCACY A FIRESIDE CHAT WITH JUSTICE DAVID PACIOCCO … MICHAEL LACY Partner - Criminal Law Group Brauti Thorning LLP</dc:title>
  <dc:creator>Proestos, Xenia</dc:creator>
  <cp:lastModifiedBy>Proestos, Xenia</cp:lastModifiedBy>
  <cp:revision>21</cp:revision>
  <dcterms:created xsi:type="dcterms:W3CDTF">2022-09-20T16:41:44Z</dcterms:created>
  <dcterms:modified xsi:type="dcterms:W3CDTF">2022-09-27T04:28:32Z</dcterms:modified>
</cp:coreProperties>
</file>