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1" r:id="rId2"/>
    <p:sldId id="1262" r:id="rId3"/>
    <p:sldId id="1264" r:id="rId4"/>
    <p:sldId id="1293" r:id="rId5"/>
    <p:sldId id="1268" r:id="rId6"/>
    <p:sldId id="1284" r:id="rId7"/>
    <p:sldId id="1270" r:id="rId8"/>
    <p:sldId id="311" r:id="rId9"/>
    <p:sldId id="440" r:id="rId10"/>
    <p:sldId id="442" r:id="rId11"/>
    <p:sldId id="1294" r:id="rId12"/>
    <p:sldId id="1295" r:id="rId13"/>
    <p:sldId id="1267" r:id="rId14"/>
    <p:sldId id="1290" r:id="rId15"/>
    <p:sldId id="1291" r:id="rId16"/>
    <p:sldId id="394" r:id="rId17"/>
    <p:sldId id="1292" r:id="rId18"/>
    <p:sldId id="403" r:id="rId19"/>
    <p:sldId id="406" r:id="rId20"/>
    <p:sldId id="415" r:id="rId21"/>
    <p:sldId id="300" r:id="rId22"/>
  </p:sldIdLst>
  <p:sldSz cx="9144000" cy="5143500" type="screen16x9"/>
  <p:notesSz cx="6858000" cy="9144000"/>
  <p:custDataLst>
    <p:tags r:id="rId25"/>
  </p:custDataLst>
  <p:defaultTextStyle>
    <a:defPPr>
      <a:defRPr lang="en-US"/>
    </a:defPPr>
    <a:lvl1pPr marL="0" algn="l" defTabSz="9142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1" algn="l" defTabSz="9142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1" algn="l" defTabSz="9142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2" algn="l" defTabSz="9142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63" algn="l" defTabSz="9142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03" algn="l" defTabSz="9142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44" algn="l" defTabSz="9142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85" algn="l" defTabSz="9142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25" algn="l" defTabSz="9142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7CE3"/>
    <a:srgbClr val="312720"/>
    <a:srgbClr val="8984BF"/>
    <a:srgbClr val="312765"/>
    <a:srgbClr val="020000"/>
    <a:srgbClr val="ADAEB4"/>
    <a:srgbClr val="2503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8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4CAE4-1042-419A-B708-FD335E0A47C5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A01AA-C35B-4573-8649-294058201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61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38E94-D27F-43D5-844E-5D00593FD4FF}" type="datetimeFigureOut">
              <a:rPr lang="en-US" smtClean="0"/>
              <a:t>10/7/2022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68794-CE70-49D4-ADEC-96C30328A9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085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1" algn="l" defTabSz="9142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1" algn="l" defTabSz="9142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22" algn="l" defTabSz="9142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63" algn="l" defTabSz="9142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03" algn="l" defTabSz="9142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44" algn="l" defTabSz="9142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85" algn="l" defTabSz="9142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25" algn="l" defTabSz="9142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90E312-D67F-49D9-B9DC-938DDA074DB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647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90E312-D67F-49D9-B9DC-938DDA074DB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307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68794-CE70-49D4-ADEC-96C30328A9A0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0576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68794-CE70-49D4-ADEC-96C30328A9A0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4693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68794-CE70-49D4-ADEC-96C30328A9A0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9729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368794-CE70-49D4-ADEC-96C30328A9A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28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96455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368794-CE70-49D4-ADEC-96C30328A9A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28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9239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90E312-D67F-49D9-B9DC-938DDA074DB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360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90E312-D67F-49D9-B9DC-938DDA074DB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638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90E312-D67F-49D9-B9DC-938DDA074DB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718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0E312-D67F-49D9-B9DC-938DDA074DB4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5006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68794-CE70-49D4-ADEC-96C30328A9A0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526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68794-CE70-49D4-ADEC-96C30328A9A0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5395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90E312-D67F-49D9-B9DC-938DDA074DB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121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90E312-D67F-49D9-B9DC-938DDA074DB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044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D217D2-3D01-774B-AB13-C9F8E9E4AF4D}"/>
              </a:ext>
            </a:extLst>
          </p:cNvPr>
          <p:cNvSpPr/>
          <p:nvPr userDrawn="1"/>
        </p:nvSpPr>
        <p:spPr>
          <a:xfrm>
            <a:off x="0" y="0"/>
            <a:ext cx="9144000" cy="590550"/>
          </a:xfrm>
          <a:prstGeom prst="rect">
            <a:avLst/>
          </a:prstGeom>
          <a:solidFill>
            <a:srgbClr val="2503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CED7937-F7E2-F042-B6B3-B09E90371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6190" y="2277618"/>
            <a:ext cx="5867400" cy="342900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>
                <a:solidFill>
                  <a:srgbClr val="ADAEB4"/>
                </a:solidFill>
              </a:defRPr>
            </a:lvl1pPr>
            <a:lvl2pPr marL="457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</a:t>
            </a:r>
            <a:endParaRPr lang="en-CA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32E515C-7ECB-1F4C-BDA0-D3941DB37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1200150"/>
            <a:ext cx="5867400" cy="800100"/>
          </a:xfrm>
        </p:spPr>
        <p:txBody>
          <a:bodyPr anchor="b">
            <a:noAutofit/>
          </a:bodyPr>
          <a:lstStyle>
            <a:lvl1pPr algn="ctr">
              <a:defRPr sz="3600" b="0">
                <a:solidFill>
                  <a:srgbClr val="0069AA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C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107456-B190-2D44-BBB0-D191337775D7}"/>
              </a:ext>
            </a:extLst>
          </p:cNvPr>
          <p:cNvSpPr/>
          <p:nvPr userDrawn="1"/>
        </p:nvSpPr>
        <p:spPr>
          <a:xfrm>
            <a:off x="0" y="4552950"/>
            <a:ext cx="9144000" cy="595761"/>
          </a:xfrm>
          <a:prstGeom prst="rect">
            <a:avLst/>
          </a:prstGeom>
          <a:solidFill>
            <a:srgbClr val="0069A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6A2ADE0-E8A8-7741-9F7A-769E059ED6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373629"/>
            <a:ext cx="3257892" cy="889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CC1672-8404-CE49-8D1C-936F853BB56B}"/>
              </a:ext>
            </a:extLst>
          </p:cNvPr>
          <p:cNvSpPr/>
          <p:nvPr userDrawn="1"/>
        </p:nvSpPr>
        <p:spPr>
          <a:xfrm>
            <a:off x="0" y="610239"/>
            <a:ext cx="9144000" cy="208911"/>
          </a:xfrm>
          <a:prstGeom prst="rect">
            <a:avLst/>
          </a:prstGeom>
          <a:solidFill>
            <a:srgbClr val="8984B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0091B25-6893-5348-82DC-124D1F9825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8" b="29259"/>
          <a:stretch/>
        </p:blipFill>
        <p:spPr>
          <a:xfrm>
            <a:off x="457200" y="3189440"/>
            <a:ext cx="3962400" cy="113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115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1"/>
            <a:ext cx="9144000" cy="5148710"/>
            <a:chOff x="0" y="0"/>
            <a:chExt cx="9144000" cy="514871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9144000" cy="666750"/>
            </a:xfrm>
            <a:prstGeom prst="rect">
              <a:avLst/>
            </a:prstGeom>
            <a:solidFill>
              <a:srgbClr val="2503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8" tIns="45714" rIns="91428" bIns="45714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4781550"/>
              <a:ext cx="9144000" cy="367160"/>
            </a:xfrm>
            <a:prstGeom prst="rect">
              <a:avLst/>
            </a:prstGeom>
            <a:solidFill>
              <a:srgbClr val="8984BF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8" tIns="45714" rIns="91428" bIns="45714"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8244" y="4629150"/>
              <a:ext cx="1394113" cy="408940"/>
            </a:xfrm>
            <a:prstGeom prst="rect">
              <a:avLst/>
            </a:prstGeom>
          </p:spPr>
        </p:pic>
      </p:grp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912592" y="4781550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26601687-82E4-4355-805D-59910CD1C160}" type="datetime1">
              <a:rPr lang="en-US" smtClean="0"/>
              <a:t>10/7/2022</a:t>
            </a:fld>
            <a:endParaRPr lang="en-CA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4781550"/>
            <a:ext cx="4572000" cy="273844"/>
          </a:xfrm>
          <a:prstGeom prst="rect">
            <a:avLst/>
          </a:prstGeom>
        </p:spPr>
        <p:txBody>
          <a:bodyPr lIns="91428" tIns="45714" rIns="91428" bIns="45714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1" y="4781550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CA"/>
              <a:t> Page </a:t>
            </a:r>
            <a:fld id="{8DE24DEF-8DBF-4253-B3A9-BA67419F66A6}" type="slidenum">
              <a:rPr lang="en-CA" smtClean="0"/>
              <a:t>‹#›</a:t>
            </a:fld>
            <a:endParaRPr lang="en-CA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077200" cy="742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66750"/>
          </a:xfrm>
          <a:prstGeom prst="rect">
            <a:avLst/>
          </a:prstGeom>
          <a:solidFill>
            <a:srgbClr val="2503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4781551"/>
            <a:ext cx="9144000" cy="367160"/>
          </a:xfrm>
          <a:prstGeom prst="rect">
            <a:avLst/>
          </a:prstGeom>
          <a:solidFill>
            <a:srgbClr val="8984B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876427"/>
            <a:ext cx="7772400" cy="752475"/>
          </a:xfrm>
        </p:spPr>
        <p:txBody>
          <a:bodyPr anchor="b"/>
          <a:lstStyle>
            <a:lvl1pPr algn="ctr">
              <a:defRPr sz="4000" b="1" cap="all">
                <a:solidFill>
                  <a:srgbClr val="250350"/>
                </a:solidFill>
              </a:defRPr>
            </a:lvl1pPr>
          </a:lstStyle>
          <a:p>
            <a:r>
              <a:rPr lang="en-US"/>
              <a:t>Click to add text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628902"/>
            <a:ext cx="7772400" cy="391715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1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912592" y="4781550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26601687-82E4-4355-805D-59910CD1C160}" type="datetime1">
              <a:rPr lang="en-US" smtClean="0"/>
              <a:t>10/7/2022</a:t>
            </a:fld>
            <a:endParaRPr lang="en-CA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4781550"/>
            <a:ext cx="4572000" cy="273844"/>
          </a:xfrm>
          <a:prstGeom prst="rect">
            <a:avLst/>
          </a:prstGeom>
        </p:spPr>
        <p:txBody>
          <a:bodyPr lIns="91428" tIns="45714" rIns="91428" bIns="45714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1" y="4781550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CA"/>
              <a:t> Page </a:t>
            </a:r>
            <a:fld id="{8DE24DEF-8DBF-4253-B3A9-BA67419F66A6}" type="slidenum">
              <a:rPr lang="en-CA" smtClean="0"/>
              <a:t>‹#›</a:t>
            </a:fld>
            <a:endParaRPr lang="en-CA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0AAAA9F-548A-4D44-8A8D-D37C8CED7E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244" y="4629151"/>
            <a:ext cx="1394113" cy="40894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66750"/>
          </a:xfrm>
          <a:prstGeom prst="rect">
            <a:avLst/>
          </a:prstGeom>
          <a:solidFill>
            <a:srgbClr val="2503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4781551"/>
            <a:ext cx="9144000" cy="367160"/>
          </a:xfrm>
          <a:prstGeom prst="rect">
            <a:avLst/>
          </a:prstGeom>
          <a:solidFill>
            <a:srgbClr val="8984B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47750"/>
            <a:ext cx="4038600" cy="3546873"/>
          </a:xfrm>
        </p:spPr>
        <p:txBody>
          <a:bodyPr/>
          <a:lstStyle>
            <a:lvl1pPr>
              <a:spcBef>
                <a:spcPts val="1400"/>
              </a:spcBef>
              <a:defRPr sz="2800"/>
            </a:lvl1pPr>
            <a:lvl2pPr>
              <a:spcBef>
                <a:spcPts val="1400"/>
              </a:spcBef>
              <a:defRPr sz="2400"/>
            </a:lvl2pPr>
            <a:lvl3pPr>
              <a:spcBef>
                <a:spcPts val="1400"/>
              </a:spcBef>
              <a:defRPr sz="2000"/>
            </a:lvl3pPr>
            <a:lvl4pPr>
              <a:spcBef>
                <a:spcPts val="1400"/>
              </a:spcBef>
              <a:defRPr sz="1800"/>
            </a:lvl4pPr>
            <a:lvl5pPr>
              <a:spcBef>
                <a:spcPts val="14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47750"/>
            <a:ext cx="4038600" cy="3546873"/>
          </a:xfrm>
        </p:spPr>
        <p:txBody>
          <a:bodyPr/>
          <a:lstStyle>
            <a:lvl1pPr>
              <a:spcBef>
                <a:spcPts val="1400"/>
              </a:spcBef>
              <a:defRPr sz="2800"/>
            </a:lvl1pPr>
            <a:lvl2pPr>
              <a:spcBef>
                <a:spcPts val="1400"/>
              </a:spcBef>
              <a:defRPr sz="2400"/>
            </a:lvl2pPr>
            <a:lvl3pPr>
              <a:spcBef>
                <a:spcPts val="1400"/>
              </a:spcBef>
              <a:defRPr sz="2000"/>
            </a:lvl3pPr>
            <a:lvl4pPr>
              <a:spcBef>
                <a:spcPts val="1400"/>
              </a:spcBef>
              <a:defRPr sz="1800"/>
            </a:lvl4pPr>
            <a:lvl5pPr>
              <a:spcBef>
                <a:spcPts val="14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912592" y="4781550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26601687-82E4-4355-805D-59910CD1C160}" type="datetime1">
              <a:rPr lang="en-US" smtClean="0"/>
              <a:t>10/7/2022</a:t>
            </a:fld>
            <a:endParaRPr lang="en-CA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4781550"/>
            <a:ext cx="4572000" cy="273844"/>
          </a:xfrm>
          <a:prstGeom prst="rect">
            <a:avLst/>
          </a:prstGeom>
        </p:spPr>
        <p:txBody>
          <a:bodyPr lIns="91428" tIns="45714" rIns="91428" bIns="45714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1" y="4781550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CA"/>
              <a:t> Page </a:t>
            </a:r>
            <a:fld id="{8DE24DEF-8DBF-4253-B3A9-BA67419F66A6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077200" cy="742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838FE92-04FC-0440-B431-57441A1C8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244" y="4629151"/>
            <a:ext cx="1394113" cy="40894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1"/>
            <a:ext cx="9144000" cy="5148710"/>
            <a:chOff x="0" y="0"/>
            <a:chExt cx="9144000" cy="514871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0"/>
              <a:ext cx="9144000" cy="666750"/>
            </a:xfrm>
            <a:prstGeom prst="rect">
              <a:avLst/>
            </a:prstGeom>
            <a:solidFill>
              <a:srgbClr val="2503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8" tIns="45714" rIns="91428" bIns="45714"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4781550"/>
              <a:ext cx="9144000" cy="367160"/>
            </a:xfrm>
            <a:prstGeom prst="rect">
              <a:avLst/>
            </a:prstGeom>
            <a:solidFill>
              <a:srgbClr val="8984BF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8" tIns="45714" rIns="91428" bIns="45714"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1" indent="0">
              <a:buNone/>
              <a:defRPr sz="2000" b="1"/>
            </a:lvl2pPr>
            <a:lvl3pPr marL="914281" indent="0">
              <a:buNone/>
              <a:defRPr sz="1800" b="1"/>
            </a:lvl3pPr>
            <a:lvl4pPr marL="1371422" indent="0">
              <a:buNone/>
              <a:defRPr sz="1600" b="1"/>
            </a:lvl4pPr>
            <a:lvl5pPr marL="1828563" indent="0">
              <a:buNone/>
              <a:defRPr sz="1600" b="1"/>
            </a:lvl5pPr>
            <a:lvl6pPr marL="2285703" indent="0">
              <a:buNone/>
              <a:defRPr sz="1600" b="1"/>
            </a:lvl6pPr>
            <a:lvl7pPr marL="2742844" indent="0">
              <a:buNone/>
              <a:defRPr sz="1600" b="1"/>
            </a:lvl7pPr>
            <a:lvl8pPr marL="3199985" indent="0">
              <a:buNone/>
              <a:defRPr sz="1600" b="1"/>
            </a:lvl8pPr>
            <a:lvl9pPr marL="365712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spcBef>
                <a:spcPts val="1400"/>
              </a:spcBef>
              <a:defRPr sz="2400"/>
            </a:lvl1pPr>
            <a:lvl2pPr>
              <a:spcBef>
                <a:spcPts val="1400"/>
              </a:spcBef>
              <a:defRPr sz="2000"/>
            </a:lvl2pPr>
            <a:lvl3pPr>
              <a:spcBef>
                <a:spcPts val="1400"/>
              </a:spcBef>
              <a:defRPr sz="1800"/>
            </a:lvl3pPr>
            <a:lvl4pPr>
              <a:spcBef>
                <a:spcPts val="1400"/>
              </a:spcBef>
              <a:defRPr sz="1600"/>
            </a:lvl4pPr>
            <a:lvl5pPr>
              <a:spcBef>
                <a:spcPts val="140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1" indent="0">
              <a:buNone/>
              <a:defRPr sz="2000" b="1"/>
            </a:lvl2pPr>
            <a:lvl3pPr marL="914281" indent="0">
              <a:buNone/>
              <a:defRPr sz="1800" b="1"/>
            </a:lvl3pPr>
            <a:lvl4pPr marL="1371422" indent="0">
              <a:buNone/>
              <a:defRPr sz="1600" b="1"/>
            </a:lvl4pPr>
            <a:lvl5pPr marL="1828563" indent="0">
              <a:buNone/>
              <a:defRPr sz="1600" b="1"/>
            </a:lvl5pPr>
            <a:lvl6pPr marL="2285703" indent="0">
              <a:buNone/>
              <a:defRPr sz="1600" b="1"/>
            </a:lvl6pPr>
            <a:lvl7pPr marL="2742844" indent="0">
              <a:buNone/>
              <a:defRPr sz="1600" b="1"/>
            </a:lvl7pPr>
            <a:lvl8pPr marL="3199985" indent="0">
              <a:buNone/>
              <a:defRPr sz="1600" b="1"/>
            </a:lvl8pPr>
            <a:lvl9pPr marL="365712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spcBef>
                <a:spcPts val="1400"/>
              </a:spcBef>
              <a:defRPr sz="2400"/>
            </a:lvl1pPr>
            <a:lvl2pPr>
              <a:spcBef>
                <a:spcPts val="1400"/>
              </a:spcBef>
              <a:defRPr sz="2000"/>
            </a:lvl2pPr>
            <a:lvl3pPr>
              <a:spcBef>
                <a:spcPts val="1400"/>
              </a:spcBef>
              <a:defRPr sz="1800"/>
            </a:lvl3pPr>
            <a:lvl4pPr>
              <a:spcBef>
                <a:spcPts val="1400"/>
              </a:spcBef>
              <a:defRPr sz="1600"/>
            </a:lvl4pPr>
            <a:lvl5pPr>
              <a:spcBef>
                <a:spcPts val="140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2592" y="4781550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26601687-82E4-4355-805D-59910CD1C160}" type="datetime1">
              <a:rPr lang="en-US" smtClean="0"/>
              <a:t>10/7/2022</a:t>
            </a:fld>
            <a:endParaRPr lang="en-CA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4781550"/>
            <a:ext cx="4572000" cy="273844"/>
          </a:xfrm>
          <a:prstGeom prst="rect">
            <a:avLst/>
          </a:prstGeom>
        </p:spPr>
        <p:txBody>
          <a:bodyPr lIns="91428" tIns="45714" rIns="91428" bIns="45714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1" y="4781550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CA"/>
              <a:t> Page </a:t>
            </a:r>
            <a:fld id="{8DE24DEF-8DBF-4253-B3A9-BA67419F66A6}" type="slidenum">
              <a:rPr lang="en-CA" smtClean="0"/>
              <a:t>‹#›</a:t>
            </a:fld>
            <a:endParaRPr lang="en-CA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077200" cy="742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01C2917-A55E-1143-B20D-B0F3ED171B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244" y="4629151"/>
            <a:ext cx="1394113" cy="40894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1"/>
            <a:ext cx="9144000" cy="5148710"/>
            <a:chOff x="0" y="0"/>
            <a:chExt cx="9144000" cy="514871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666750"/>
            </a:xfrm>
            <a:prstGeom prst="rect">
              <a:avLst/>
            </a:prstGeom>
            <a:solidFill>
              <a:srgbClr val="2503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8" tIns="45714" rIns="91428" bIns="45714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4781550"/>
              <a:ext cx="9144000" cy="367160"/>
            </a:xfrm>
            <a:prstGeom prst="rect">
              <a:avLst/>
            </a:prstGeom>
            <a:solidFill>
              <a:srgbClr val="8984BF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8" tIns="45714" rIns="91428" bIns="45714"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D06108E-2DAD-474F-881F-728D04A92F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244" y="4629151"/>
            <a:ext cx="1394113" cy="40894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3443EB4-4FD4-064B-A55F-E6B58D0E69B5}"/>
              </a:ext>
            </a:extLst>
          </p:cNvPr>
          <p:cNvSpPr/>
          <p:nvPr userDrawn="1"/>
        </p:nvSpPr>
        <p:spPr>
          <a:xfrm>
            <a:off x="0" y="0"/>
            <a:ext cx="9144000" cy="630000"/>
          </a:xfrm>
          <a:prstGeom prst="rect">
            <a:avLst/>
          </a:prstGeom>
          <a:solidFill>
            <a:srgbClr val="2503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C06261-9BBE-9F43-9E01-F3AF9F08FC71}"/>
              </a:ext>
            </a:extLst>
          </p:cNvPr>
          <p:cNvSpPr/>
          <p:nvPr userDrawn="1"/>
        </p:nvSpPr>
        <p:spPr>
          <a:xfrm>
            <a:off x="0" y="4518621"/>
            <a:ext cx="9144000" cy="630000"/>
          </a:xfrm>
          <a:prstGeom prst="rect">
            <a:avLst/>
          </a:prstGeom>
          <a:solidFill>
            <a:srgbClr val="0069A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66B62EF-1071-CB45-8C58-416C144442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8" b="29259"/>
          <a:stretch/>
        </p:blipFill>
        <p:spPr>
          <a:xfrm>
            <a:off x="76200" y="4063156"/>
            <a:ext cx="1523999" cy="4365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EBED4F-8692-5F48-ACD5-96C6343D0D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868" y="4064120"/>
            <a:ext cx="1526618" cy="4165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077200" cy="742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71551"/>
            <a:ext cx="8305800" cy="3623072"/>
          </a:xfrm>
        </p:spPr>
        <p:txBody>
          <a:bodyPr/>
          <a:lstStyle>
            <a:lvl1pPr algn="l">
              <a:spcBef>
                <a:spcPts val="1400"/>
              </a:spcBef>
              <a:defRPr/>
            </a:lvl1pPr>
            <a:lvl2pPr algn="l">
              <a:spcBef>
                <a:spcPts val="1400"/>
              </a:spcBef>
              <a:defRPr/>
            </a:lvl2pPr>
            <a:lvl3pPr algn="l">
              <a:spcBef>
                <a:spcPts val="1400"/>
              </a:spcBef>
              <a:defRPr/>
            </a:lvl3pPr>
            <a:lvl4pPr algn="l">
              <a:spcBef>
                <a:spcPts val="1400"/>
              </a:spcBef>
              <a:defRPr/>
            </a:lvl4pPr>
            <a:lvl5pPr algn="l">
              <a:spcBef>
                <a:spcPts val="1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912592" y="4781550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26601687-82E4-4355-805D-59910CD1C160}" type="datetime1">
              <a:rPr lang="en-US" smtClean="0"/>
              <a:pPr/>
              <a:t>10/7/2022</a:t>
            </a:fld>
            <a:endParaRPr lang="en-CA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4781550"/>
            <a:ext cx="4572000" cy="273844"/>
          </a:xfrm>
          <a:prstGeom prst="rect">
            <a:avLst/>
          </a:prstGeom>
        </p:spPr>
        <p:txBody>
          <a:bodyPr lIns="91428" tIns="45714" rIns="91428" bIns="45714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1" y="4781550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 Page </a:t>
            </a:r>
            <a:fld id="{8DE24DEF-8DBF-4253-B3A9-BA67419F66A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073949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862E46B-5482-504E-99EB-2D4F476E1464}"/>
              </a:ext>
            </a:extLst>
          </p:cNvPr>
          <p:cNvSpPr/>
          <p:nvPr userDrawn="1"/>
        </p:nvSpPr>
        <p:spPr>
          <a:xfrm>
            <a:off x="0" y="0"/>
            <a:ext cx="9144000" cy="630000"/>
          </a:xfrm>
          <a:prstGeom prst="rect">
            <a:avLst/>
          </a:prstGeom>
          <a:solidFill>
            <a:srgbClr val="2503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527E9F-8ADF-874D-9611-D22A27CCE4D4}"/>
              </a:ext>
            </a:extLst>
          </p:cNvPr>
          <p:cNvSpPr/>
          <p:nvPr userDrawn="1"/>
        </p:nvSpPr>
        <p:spPr>
          <a:xfrm>
            <a:off x="0" y="4518621"/>
            <a:ext cx="9144000" cy="630000"/>
          </a:xfrm>
          <a:prstGeom prst="rect">
            <a:avLst/>
          </a:prstGeom>
          <a:solidFill>
            <a:srgbClr val="0069A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91397D-E0BA-D04E-BBB1-2EB2E0A258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8" b="29259"/>
          <a:stretch/>
        </p:blipFill>
        <p:spPr>
          <a:xfrm>
            <a:off x="76200" y="4063156"/>
            <a:ext cx="1523999" cy="4365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CB722ED-96AC-9C44-ADAB-37DF66A051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868" y="4064120"/>
            <a:ext cx="1526618" cy="416577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912592" y="4781550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26601687-82E4-4355-805D-59910CD1C160}" type="datetime1">
              <a:rPr lang="en-US" smtClean="0"/>
              <a:pPr/>
              <a:t>10/7/2022</a:t>
            </a:fld>
            <a:endParaRPr lang="en-CA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4781550"/>
            <a:ext cx="4572000" cy="273844"/>
          </a:xfrm>
          <a:prstGeom prst="rect">
            <a:avLst/>
          </a:prstGeom>
        </p:spPr>
        <p:txBody>
          <a:bodyPr lIns="91428" tIns="45714" rIns="91428" bIns="45714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1" y="4781550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 Page </a:t>
            </a:r>
            <a:fld id="{8DE24DEF-8DBF-4253-B3A9-BA67419F66A6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077200" cy="742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383441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1216041-F24D-F64C-91F2-D9D452CDE6A4}"/>
              </a:ext>
            </a:extLst>
          </p:cNvPr>
          <p:cNvSpPr/>
          <p:nvPr userDrawn="1"/>
        </p:nvSpPr>
        <p:spPr>
          <a:xfrm>
            <a:off x="0" y="0"/>
            <a:ext cx="9144000" cy="630000"/>
          </a:xfrm>
          <a:prstGeom prst="rect">
            <a:avLst/>
          </a:prstGeom>
          <a:solidFill>
            <a:srgbClr val="2503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4D4283-AAEF-7244-B154-044EE20031D8}"/>
              </a:ext>
            </a:extLst>
          </p:cNvPr>
          <p:cNvSpPr/>
          <p:nvPr userDrawn="1"/>
        </p:nvSpPr>
        <p:spPr>
          <a:xfrm>
            <a:off x="0" y="4518621"/>
            <a:ext cx="9144000" cy="630000"/>
          </a:xfrm>
          <a:prstGeom prst="rect">
            <a:avLst/>
          </a:prstGeom>
          <a:solidFill>
            <a:srgbClr val="0069A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011A281-8123-6942-B593-3C5DDD87B9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8" b="29259"/>
          <a:stretch/>
        </p:blipFill>
        <p:spPr>
          <a:xfrm>
            <a:off x="76200" y="4063156"/>
            <a:ext cx="1523999" cy="4365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3F19CE-5C3E-E742-B846-AAAFA8E6DF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868" y="4064120"/>
            <a:ext cx="1526618" cy="4165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876427"/>
            <a:ext cx="7772400" cy="752475"/>
          </a:xfrm>
        </p:spPr>
        <p:txBody>
          <a:bodyPr anchor="b"/>
          <a:lstStyle>
            <a:lvl1pPr algn="ctr">
              <a:defRPr sz="4000" b="1" cap="all">
                <a:solidFill>
                  <a:srgbClr val="250350"/>
                </a:solidFill>
              </a:defRPr>
            </a:lvl1pPr>
          </a:lstStyle>
          <a:p>
            <a:r>
              <a:rPr lang="en-US"/>
              <a:t>Click to add text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628902"/>
            <a:ext cx="7772400" cy="391715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1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912592" y="4781550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26601687-82E4-4355-805D-59910CD1C160}" type="datetime1">
              <a:rPr lang="en-US" smtClean="0"/>
              <a:pPr/>
              <a:t>10/7/2022</a:t>
            </a:fld>
            <a:endParaRPr lang="en-CA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4781550"/>
            <a:ext cx="4572000" cy="273844"/>
          </a:xfrm>
          <a:prstGeom prst="rect">
            <a:avLst/>
          </a:prstGeom>
        </p:spPr>
        <p:txBody>
          <a:bodyPr lIns="91428" tIns="45714" rIns="91428" bIns="45714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1" y="4781550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 Page </a:t>
            </a:r>
            <a:fld id="{8DE24DEF-8DBF-4253-B3A9-BA67419F66A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265996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47750"/>
            <a:ext cx="4038600" cy="3546873"/>
          </a:xfrm>
        </p:spPr>
        <p:txBody>
          <a:bodyPr/>
          <a:lstStyle>
            <a:lvl1pPr>
              <a:spcBef>
                <a:spcPts val="1400"/>
              </a:spcBef>
              <a:defRPr sz="2800"/>
            </a:lvl1pPr>
            <a:lvl2pPr>
              <a:spcBef>
                <a:spcPts val="1400"/>
              </a:spcBef>
              <a:defRPr sz="2400"/>
            </a:lvl2pPr>
            <a:lvl3pPr>
              <a:spcBef>
                <a:spcPts val="1400"/>
              </a:spcBef>
              <a:defRPr sz="2000"/>
            </a:lvl3pPr>
            <a:lvl4pPr>
              <a:spcBef>
                <a:spcPts val="1400"/>
              </a:spcBef>
              <a:defRPr sz="1800"/>
            </a:lvl4pPr>
            <a:lvl5pPr>
              <a:spcBef>
                <a:spcPts val="14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47750"/>
            <a:ext cx="4038600" cy="3546873"/>
          </a:xfrm>
        </p:spPr>
        <p:txBody>
          <a:bodyPr/>
          <a:lstStyle>
            <a:lvl1pPr>
              <a:spcBef>
                <a:spcPts val="1400"/>
              </a:spcBef>
              <a:defRPr sz="2800"/>
            </a:lvl1pPr>
            <a:lvl2pPr>
              <a:spcBef>
                <a:spcPts val="1400"/>
              </a:spcBef>
              <a:defRPr sz="2400"/>
            </a:lvl2pPr>
            <a:lvl3pPr>
              <a:spcBef>
                <a:spcPts val="1400"/>
              </a:spcBef>
              <a:defRPr sz="2000"/>
            </a:lvl3pPr>
            <a:lvl4pPr>
              <a:spcBef>
                <a:spcPts val="1400"/>
              </a:spcBef>
              <a:defRPr sz="1800"/>
            </a:lvl4pPr>
            <a:lvl5pPr>
              <a:spcBef>
                <a:spcPts val="14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912592" y="4781550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26601687-82E4-4355-805D-59910CD1C160}" type="datetime1">
              <a:rPr lang="en-US" smtClean="0"/>
              <a:pPr/>
              <a:t>10/7/2022</a:t>
            </a:fld>
            <a:endParaRPr lang="en-CA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4781550"/>
            <a:ext cx="4572000" cy="273844"/>
          </a:xfrm>
          <a:prstGeom prst="rect">
            <a:avLst/>
          </a:prstGeom>
        </p:spPr>
        <p:txBody>
          <a:bodyPr lIns="91428" tIns="45714" rIns="91428" bIns="45714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1" y="4781550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 Page </a:t>
            </a:r>
            <a:fld id="{8DE24DEF-8DBF-4253-B3A9-BA67419F66A6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077200" cy="742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26D8C9-F30C-784E-9EB5-B357FDC6B5DE}"/>
              </a:ext>
            </a:extLst>
          </p:cNvPr>
          <p:cNvSpPr/>
          <p:nvPr userDrawn="1"/>
        </p:nvSpPr>
        <p:spPr>
          <a:xfrm>
            <a:off x="0" y="0"/>
            <a:ext cx="9144000" cy="630000"/>
          </a:xfrm>
          <a:prstGeom prst="rect">
            <a:avLst/>
          </a:prstGeom>
          <a:solidFill>
            <a:srgbClr val="2503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7A0FB9-7EB0-0746-9181-2FE14AD661AC}"/>
              </a:ext>
            </a:extLst>
          </p:cNvPr>
          <p:cNvSpPr/>
          <p:nvPr userDrawn="1"/>
        </p:nvSpPr>
        <p:spPr>
          <a:xfrm>
            <a:off x="0" y="4518621"/>
            <a:ext cx="9144000" cy="630000"/>
          </a:xfrm>
          <a:prstGeom prst="rect">
            <a:avLst/>
          </a:prstGeom>
          <a:solidFill>
            <a:srgbClr val="0069A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475BC96-2F9B-4748-AF2A-838204508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8" b="29259"/>
          <a:stretch/>
        </p:blipFill>
        <p:spPr>
          <a:xfrm>
            <a:off x="76200" y="4063156"/>
            <a:ext cx="1523999" cy="4365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79196C5-03CE-0846-BD3A-4140A9B7CC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868" y="4064120"/>
            <a:ext cx="1526618" cy="41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1983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23A260C-1F53-F941-A85A-B10FFA2119E4}"/>
              </a:ext>
            </a:extLst>
          </p:cNvPr>
          <p:cNvSpPr/>
          <p:nvPr userDrawn="1"/>
        </p:nvSpPr>
        <p:spPr>
          <a:xfrm>
            <a:off x="0" y="0"/>
            <a:ext cx="9144000" cy="630000"/>
          </a:xfrm>
          <a:prstGeom prst="rect">
            <a:avLst/>
          </a:prstGeom>
          <a:solidFill>
            <a:srgbClr val="2503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65B41B3-B86B-294C-A707-29AEE3A16BAE}"/>
              </a:ext>
            </a:extLst>
          </p:cNvPr>
          <p:cNvSpPr/>
          <p:nvPr userDrawn="1"/>
        </p:nvSpPr>
        <p:spPr>
          <a:xfrm>
            <a:off x="0" y="4518621"/>
            <a:ext cx="9144000" cy="630000"/>
          </a:xfrm>
          <a:prstGeom prst="rect">
            <a:avLst/>
          </a:prstGeom>
          <a:solidFill>
            <a:srgbClr val="0069A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3E0A9C-2DD4-C94C-87B8-555C97E36A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8" b="29259"/>
          <a:stretch/>
        </p:blipFill>
        <p:spPr>
          <a:xfrm>
            <a:off x="76200" y="4063156"/>
            <a:ext cx="1523999" cy="43650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35E8683-17B6-F54B-A02E-F7E8A70EBC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868" y="4064120"/>
            <a:ext cx="1526618" cy="41657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1" indent="0">
              <a:buNone/>
              <a:defRPr sz="2000" b="1"/>
            </a:lvl2pPr>
            <a:lvl3pPr marL="914281" indent="0">
              <a:buNone/>
              <a:defRPr sz="1800" b="1"/>
            </a:lvl3pPr>
            <a:lvl4pPr marL="1371422" indent="0">
              <a:buNone/>
              <a:defRPr sz="1600" b="1"/>
            </a:lvl4pPr>
            <a:lvl5pPr marL="1828563" indent="0">
              <a:buNone/>
              <a:defRPr sz="1600" b="1"/>
            </a:lvl5pPr>
            <a:lvl6pPr marL="2285703" indent="0">
              <a:buNone/>
              <a:defRPr sz="1600" b="1"/>
            </a:lvl6pPr>
            <a:lvl7pPr marL="2742844" indent="0">
              <a:buNone/>
              <a:defRPr sz="1600" b="1"/>
            </a:lvl7pPr>
            <a:lvl8pPr marL="3199985" indent="0">
              <a:buNone/>
              <a:defRPr sz="1600" b="1"/>
            </a:lvl8pPr>
            <a:lvl9pPr marL="365712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spcBef>
                <a:spcPts val="1400"/>
              </a:spcBef>
              <a:defRPr sz="2400"/>
            </a:lvl1pPr>
            <a:lvl2pPr>
              <a:spcBef>
                <a:spcPts val="1400"/>
              </a:spcBef>
              <a:defRPr sz="2000"/>
            </a:lvl2pPr>
            <a:lvl3pPr>
              <a:spcBef>
                <a:spcPts val="1400"/>
              </a:spcBef>
              <a:defRPr sz="1800"/>
            </a:lvl3pPr>
            <a:lvl4pPr>
              <a:spcBef>
                <a:spcPts val="1400"/>
              </a:spcBef>
              <a:defRPr sz="1600"/>
            </a:lvl4pPr>
            <a:lvl5pPr>
              <a:spcBef>
                <a:spcPts val="140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1" indent="0">
              <a:buNone/>
              <a:defRPr sz="2000" b="1"/>
            </a:lvl2pPr>
            <a:lvl3pPr marL="914281" indent="0">
              <a:buNone/>
              <a:defRPr sz="1800" b="1"/>
            </a:lvl3pPr>
            <a:lvl4pPr marL="1371422" indent="0">
              <a:buNone/>
              <a:defRPr sz="1600" b="1"/>
            </a:lvl4pPr>
            <a:lvl5pPr marL="1828563" indent="0">
              <a:buNone/>
              <a:defRPr sz="1600" b="1"/>
            </a:lvl5pPr>
            <a:lvl6pPr marL="2285703" indent="0">
              <a:buNone/>
              <a:defRPr sz="1600" b="1"/>
            </a:lvl6pPr>
            <a:lvl7pPr marL="2742844" indent="0">
              <a:buNone/>
              <a:defRPr sz="1600" b="1"/>
            </a:lvl7pPr>
            <a:lvl8pPr marL="3199985" indent="0">
              <a:buNone/>
              <a:defRPr sz="1600" b="1"/>
            </a:lvl8pPr>
            <a:lvl9pPr marL="365712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spcBef>
                <a:spcPts val="1400"/>
              </a:spcBef>
              <a:defRPr sz="2400"/>
            </a:lvl1pPr>
            <a:lvl2pPr>
              <a:spcBef>
                <a:spcPts val="1400"/>
              </a:spcBef>
              <a:defRPr sz="2000"/>
            </a:lvl2pPr>
            <a:lvl3pPr>
              <a:spcBef>
                <a:spcPts val="1400"/>
              </a:spcBef>
              <a:defRPr sz="1800"/>
            </a:lvl3pPr>
            <a:lvl4pPr>
              <a:spcBef>
                <a:spcPts val="1400"/>
              </a:spcBef>
              <a:defRPr sz="1600"/>
            </a:lvl4pPr>
            <a:lvl5pPr>
              <a:spcBef>
                <a:spcPts val="140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2592" y="4781550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26601687-82E4-4355-805D-59910CD1C160}" type="datetime1">
              <a:rPr lang="en-US" smtClean="0"/>
              <a:pPr/>
              <a:t>10/7/2022</a:t>
            </a:fld>
            <a:endParaRPr lang="en-CA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4781550"/>
            <a:ext cx="4572000" cy="273844"/>
          </a:xfrm>
          <a:prstGeom prst="rect">
            <a:avLst/>
          </a:prstGeom>
        </p:spPr>
        <p:txBody>
          <a:bodyPr lIns="91428" tIns="45714" rIns="91428" bIns="45714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1" y="4781550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 Page </a:t>
            </a:r>
            <a:fld id="{8DE24DEF-8DBF-4253-B3A9-BA67419F66A6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077200" cy="742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619070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B5267E9-F54C-BD40-A7F0-8B7E89C30E8C}"/>
              </a:ext>
            </a:extLst>
          </p:cNvPr>
          <p:cNvSpPr/>
          <p:nvPr userDrawn="1"/>
        </p:nvSpPr>
        <p:spPr>
          <a:xfrm>
            <a:off x="0" y="0"/>
            <a:ext cx="9144000" cy="630000"/>
          </a:xfrm>
          <a:prstGeom prst="rect">
            <a:avLst/>
          </a:prstGeom>
          <a:solidFill>
            <a:srgbClr val="2503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1E73F6-DA79-B742-AE8B-B63C7DDFB30E}"/>
              </a:ext>
            </a:extLst>
          </p:cNvPr>
          <p:cNvSpPr/>
          <p:nvPr userDrawn="1"/>
        </p:nvSpPr>
        <p:spPr>
          <a:xfrm>
            <a:off x="0" y="4518621"/>
            <a:ext cx="9144000" cy="630000"/>
          </a:xfrm>
          <a:prstGeom prst="rect">
            <a:avLst/>
          </a:prstGeom>
          <a:solidFill>
            <a:srgbClr val="0069A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695719E-ECB5-2346-8C77-5EF201043E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8" b="29259"/>
          <a:stretch/>
        </p:blipFill>
        <p:spPr>
          <a:xfrm>
            <a:off x="76200" y="4063156"/>
            <a:ext cx="1523999" cy="4365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291694-4373-294A-9416-A9AB073E7D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868" y="4064120"/>
            <a:ext cx="1526618" cy="41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8491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3105150"/>
          </a:xfrm>
          <a:prstGeom prst="rect">
            <a:avLst/>
          </a:prstGeom>
          <a:solidFill>
            <a:srgbClr val="2503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2381250"/>
            <a:ext cx="5867400" cy="342900"/>
          </a:xfrm>
        </p:spPr>
        <p:txBody>
          <a:bodyPr anchor="b">
            <a:normAutofit/>
          </a:bodyPr>
          <a:lstStyle>
            <a:lvl1pPr marL="0" indent="0" algn="l">
              <a:buNone/>
              <a:defRPr sz="2800">
                <a:solidFill>
                  <a:srgbClr val="ADAEB4"/>
                </a:solidFill>
              </a:defRPr>
            </a:lvl1pPr>
            <a:lvl2pPr marL="457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</a:t>
            </a:r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1562100"/>
            <a:ext cx="5867400" cy="800100"/>
          </a:xfrm>
        </p:spPr>
        <p:txBody>
          <a:bodyPr anchor="b">
            <a:no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  <a:endParaRPr lang="en-CA"/>
          </a:p>
        </p:txBody>
      </p:sp>
      <p:sp>
        <p:nvSpPr>
          <p:cNvPr id="9" name="Rectangle 8"/>
          <p:cNvSpPr/>
          <p:nvPr userDrawn="1"/>
        </p:nvSpPr>
        <p:spPr>
          <a:xfrm>
            <a:off x="0" y="4629151"/>
            <a:ext cx="9144000" cy="519560"/>
          </a:xfrm>
          <a:prstGeom prst="rect">
            <a:avLst/>
          </a:prstGeom>
          <a:solidFill>
            <a:srgbClr val="8984B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9" y="3409950"/>
            <a:ext cx="3117273" cy="9144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1"/>
            <a:ext cx="9144000" cy="5148710"/>
            <a:chOff x="0" y="0"/>
            <a:chExt cx="9144000" cy="514871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0"/>
              <a:ext cx="9144000" cy="666750"/>
            </a:xfrm>
            <a:prstGeom prst="rect">
              <a:avLst/>
            </a:prstGeom>
            <a:solidFill>
              <a:srgbClr val="2503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8" tIns="45714" rIns="91428" bIns="45714"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0" y="4781550"/>
              <a:ext cx="9144000" cy="367160"/>
            </a:xfrm>
            <a:prstGeom prst="rect">
              <a:avLst/>
            </a:prstGeom>
            <a:solidFill>
              <a:srgbClr val="8984BF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8" tIns="45714" rIns="91428" bIns="45714"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8244" y="4629150"/>
              <a:ext cx="1394113" cy="40894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077200" cy="742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71551"/>
            <a:ext cx="8305800" cy="3623072"/>
          </a:xfrm>
        </p:spPr>
        <p:txBody>
          <a:bodyPr/>
          <a:lstStyle>
            <a:lvl1pPr algn="l">
              <a:spcBef>
                <a:spcPts val="1400"/>
              </a:spcBef>
              <a:defRPr/>
            </a:lvl1pPr>
            <a:lvl2pPr algn="l">
              <a:spcBef>
                <a:spcPts val="1400"/>
              </a:spcBef>
              <a:defRPr/>
            </a:lvl2pPr>
            <a:lvl3pPr algn="l">
              <a:spcBef>
                <a:spcPts val="1400"/>
              </a:spcBef>
              <a:defRPr/>
            </a:lvl3pPr>
            <a:lvl4pPr algn="l">
              <a:spcBef>
                <a:spcPts val="1400"/>
              </a:spcBef>
              <a:defRPr/>
            </a:lvl4pPr>
            <a:lvl5pPr algn="l">
              <a:spcBef>
                <a:spcPts val="14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912592" y="4781550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26601687-82E4-4355-805D-59910CD1C160}" type="datetime1">
              <a:rPr lang="en-US" smtClean="0"/>
              <a:t>10/7/2022</a:t>
            </a:fld>
            <a:endParaRPr lang="en-CA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4781550"/>
            <a:ext cx="4572000" cy="273844"/>
          </a:xfrm>
          <a:prstGeom prst="rect">
            <a:avLst/>
          </a:prstGeom>
        </p:spPr>
        <p:txBody>
          <a:bodyPr lIns="91428" tIns="45714" rIns="91428" bIns="45714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1" y="4781550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CA"/>
              <a:t> Page </a:t>
            </a:r>
            <a:fld id="{8DE24DEF-8DBF-4253-B3A9-BA67419F66A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7429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14401"/>
            <a:ext cx="8458200" cy="368022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912592" y="4781550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26601687-82E4-4355-805D-59910CD1C160}" type="datetime1">
              <a:rPr lang="en-US" smtClean="0"/>
              <a:t>10/7/2022</a:t>
            </a:fld>
            <a:endParaRPr lang="en-C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4781550"/>
            <a:ext cx="4572000" cy="273844"/>
          </a:xfrm>
          <a:prstGeom prst="rect">
            <a:avLst/>
          </a:prstGeom>
        </p:spPr>
        <p:txBody>
          <a:bodyPr lIns="91428" tIns="45714" rIns="91428" bIns="45714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1" y="4781550"/>
            <a:ext cx="2133600" cy="273844"/>
          </a:xfrm>
          <a:prstGeom prst="rect">
            <a:avLst/>
          </a:prstGeom>
        </p:spPr>
        <p:txBody>
          <a:bodyPr lIns="91428" tIns="45714" rIns="91428" bIns="45714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CA"/>
              <a:t> Page </a:t>
            </a:r>
            <a:fld id="{8DE24DEF-8DBF-4253-B3A9-BA67419F66A6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49" r:id="rId8"/>
    <p:sldLayoutId id="2147483650" r:id="rId9"/>
    <p:sldLayoutId id="2147483654" r:id="rId10"/>
    <p:sldLayoutId id="2147483651" r:id="rId11"/>
    <p:sldLayoutId id="2147483652" r:id="rId12"/>
    <p:sldLayoutId id="2147483653" r:id="rId13"/>
    <p:sldLayoutId id="2147483655" r:id="rId14"/>
  </p:sldLayoutIdLst>
  <p:transition/>
  <p:hf hdr="0" ftr="0" dt="0"/>
  <p:txStyles>
    <p:titleStyle>
      <a:lvl1pPr algn="l" defTabSz="914281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56" indent="-342856" algn="l" defTabSz="914281" rtl="0" eaLnBrk="1" latinLnBrk="0" hangingPunct="1">
        <a:spcBef>
          <a:spcPts val="1400"/>
        </a:spcBef>
        <a:buClr>
          <a:srgbClr val="250357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4" indent="-285713" algn="l" defTabSz="914281" rtl="0" eaLnBrk="1" latinLnBrk="0" hangingPunct="1">
        <a:spcBef>
          <a:spcPts val="1400"/>
        </a:spcBef>
        <a:buClr>
          <a:srgbClr val="250357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2" indent="-228570" algn="l" defTabSz="914281" rtl="0" eaLnBrk="1" latinLnBrk="0" hangingPunct="1">
        <a:spcBef>
          <a:spcPts val="1400"/>
        </a:spcBef>
        <a:buClr>
          <a:srgbClr val="250357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3" indent="-228570" algn="l" defTabSz="914281" rtl="0" eaLnBrk="1" latinLnBrk="0" hangingPunct="1">
        <a:spcBef>
          <a:spcPts val="1400"/>
        </a:spcBef>
        <a:buClr>
          <a:srgbClr val="250357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33" indent="-228570" algn="l" defTabSz="914281" rtl="0" eaLnBrk="1" latinLnBrk="0" hangingPunct="1">
        <a:spcBef>
          <a:spcPts val="1400"/>
        </a:spcBef>
        <a:buClr>
          <a:srgbClr val="250357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4" indent="-228570" algn="l" defTabSz="9142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15" indent="-228570" algn="l" defTabSz="9142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56" indent="-228570" algn="l" defTabSz="9142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96" indent="-228570" algn="l" defTabSz="9142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1" algn="l" defTabSz="9142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1" algn="l" defTabSz="9142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2" algn="l" defTabSz="9142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3" algn="l" defTabSz="9142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3" algn="l" defTabSz="9142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4" algn="l" defTabSz="9142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85" algn="l" defTabSz="9142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25" algn="l" defTabSz="9142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stevendepolo/3608960623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9C61D67-C43F-4D4B-76EC-BF4385E1F7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600" y="2971801"/>
            <a:ext cx="5867400" cy="342900"/>
          </a:xfrm>
        </p:spPr>
        <p:txBody>
          <a:bodyPr>
            <a:normAutofit fontScale="25000" lnSpcReduction="20000"/>
          </a:bodyPr>
          <a:lstStyle/>
          <a:p>
            <a:r>
              <a:rPr lang="en-CA" sz="8000" dirty="0"/>
              <a:t>Colloquium Legal Conference  - October 20-21, 2022</a:t>
            </a:r>
          </a:p>
          <a:p>
            <a:r>
              <a:rPr lang="en-CA" sz="8000" dirty="0"/>
              <a:t>Bryan Gilmartin</a:t>
            </a:r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D6F64C-4DAB-DEB9-0D2B-CF07C4F59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5600" y="1200150"/>
            <a:ext cx="6096000" cy="800100"/>
          </a:xfrm>
        </p:spPr>
        <p:txBody>
          <a:bodyPr/>
          <a:lstStyle/>
          <a:p>
            <a:r>
              <a:rPr lang="en-CA" dirty="0"/>
              <a:t>Transfers for No Consideration</a:t>
            </a:r>
          </a:p>
        </p:txBody>
      </p:sp>
    </p:spTree>
    <p:extLst>
      <p:ext uri="{BB962C8B-B14F-4D97-AF65-F5344CB8AC3E}">
        <p14:creationId xmlns:p14="http://schemas.microsoft.com/office/powerpoint/2010/main" val="124489519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135E2-2AB8-4F8D-AD76-30AE70C84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Inter Vivos Gifts: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D36BC-9FB4-4CE8-B54D-57A63C502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Size of gift matters: </a:t>
            </a:r>
          </a:p>
          <a:p>
            <a:pPr marL="0" indent="0">
              <a:buNone/>
            </a:pPr>
            <a:r>
              <a:rPr lang="en-CA" dirty="0"/>
              <a:t>	gift that is </a:t>
            </a:r>
            <a:r>
              <a:rPr lang="en-CA" b="1" dirty="0"/>
              <a:t>significant in value </a:t>
            </a:r>
            <a:r>
              <a:rPr lang="en-CA" dirty="0"/>
              <a:t>in relation to 	donor’s estate = </a:t>
            </a:r>
            <a:r>
              <a:rPr lang="en-CA" b="1" dirty="0"/>
              <a:t>testamentary capacity</a:t>
            </a:r>
          </a:p>
          <a:p>
            <a:r>
              <a:rPr lang="en-CA" i="1" dirty="0" err="1"/>
              <a:t>Petrowski</a:t>
            </a:r>
            <a:r>
              <a:rPr lang="en-CA" i="1" dirty="0"/>
              <a:t> v </a:t>
            </a:r>
            <a:r>
              <a:rPr lang="en-CA" i="1" dirty="0" err="1"/>
              <a:t>Petrowski</a:t>
            </a:r>
            <a:r>
              <a:rPr lang="en-CA" i="1" dirty="0"/>
              <a:t> </a:t>
            </a:r>
            <a:r>
              <a:rPr lang="en-CA" dirty="0"/>
              <a:t>2009 ABQB 196 – all gifts?</a:t>
            </a:r>
            <a:endParaRPr lang="en-CA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A4DA8-EB82-4EAD-9566-0BACBDFAB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CA"/>
              <a:t> Page </a:t>
            </a:r>
            <a:fld id="{8DE24DEF-8DBF-4253-B3A9-BA67419F66A6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919443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2F104-EAE7-4D4F-BFA0-7D258110B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Authorizing a Transfer under a POA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0DEA0-6BF5-4E6B-9006-DC0E623AA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Participation of lawyers in a transfer of property is mandatory</a:t>
            </a:r>
          </a:p>
          <a:p>
            <a:r>
              <a:rPr lang="en-CA" dirty="0"/>
              <a:t>Statement by Attorney for Property required</a:t>
            </a:r>
          </a:p>
          <a:p>
            <a:r>
              <a:rPr lang="en-CA" dirty="0"/>
              <a:t>Statement by solicitor confirming they have reviewed the POA with the Attorney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4E999-42B6-46C7-917C-44CC5D6C4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CA"/>
              <a:t> Page </a:t>
            </a:r>
            <a:fld id="{8DE24DEF-8DBF-4253-B3A9-BA67419F66A6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142011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CB2DC-7F55-4BA6-9F06-BB815389F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1" y="0"/>
            <a:ext cx="8991599" cy="742950"/>
          </a:xfrm>
        </p:spPr>
        <p:txBody>
          <a:bodyPr>
            <a:normAutofit/>
          </a:bodyPr>
          <a:lstStyle/>
          <a:p>
            <a:r>
              <a:rPr lang="en-CA" sz="3000" dirty="0"/>
              <a:t>Responsibilities of Solicitors for Sellers and Buyers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1C76F-7985-4AC7-8BF6-71C8E35CA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pPr marL="0" indent="0">
              <a:buNone/>
            </a:pPr>
            <a:r>
              <a:rPr lang="en-CA" sz="2000" dirty="0"/>
              <a:t>	</a:t>
            </a:r>
            <a:r>
              <a:rPr lang="en-CA" sz="2000" b="1" dirty="0"/>
              <a:t>SELLERS</a:t>
            </a:r>
          </a:p>
          <a:p>
            <a:r>
              <a:rPr lang="en-CA" sz="2000" dirty="0"/>
              <a:t>Obtain original or authenticated copy of POA</a:t>
            </a:r>
          </a:p>
          <a:p>
            <a:r>
              <a:rPr lang="en-CA" sz="2000" dirty="0"/>
              <a:t>Be informed as to details of its use,</a:t>
            </a:r>
          </a:p>
          <a:p>
            <a:r>
              <a:rPr lang="en-CA" sz="2000" dirty="0"/>
              <a:t>Understand what becomes of funds</a:t>
            </a:r>
          </a:p>
          <a:p>
            <a:endParaRPr lang="en-CA" sz="2000" dirty="0"/>
          </a:p>
          <a:p>
            <a:pPr marL="0" indent="0">
              <a:buNone/>
            </a:pPr>
            <a:r>
              <a:rPr lang="en-CA" sz="2000" dirty="0"/>
              <a:t>		</a:t>
            </a:r>
            <a:r>
              <a:rPr lang="en-CA" sz="1600" dirty="0"/>
              <a:t>	</a:t>
            </a:r>
          </a:p>
          <a:p>
            <a:pPr marL="914282" lvl="2" indent="0">
              <a:buNone/>
            </a:pPr>
            <a:r>
              <a:rPr lang="en-CA" sz="1900" b="1" dirty="0"/>
              <a:t>BUYERS</a:t>
            </a:r>
            <a:endParaRPr lang="en-CA" sz="2100" b="1" dirty="0"/>
          </a:p>
          <a:p>
            <a:r>
              <a:rPr lang="en-CA" sz="2000" dirty="0"/>
              <a:t>Review the agreement of purchase and sale for indication transaction being completed using POA</a:t>
            </a:r>
          </a:p>
          <a:p>
            <a:r>
              <a:rPr lang="en-CA" sz="2000" dirty="0"/>
              <a:t>Obtain authenticated copy of POA; ensure POA executed in accordance with statutory requirements</a:t>
            </a:r>
          </a:p>
          <a:p>
            <a:pPr marL="0" indent="0">
              <a:buNone/>
            </a:pPr>
            <a:r>
              <a:rPr lang="en-CA" sz="2000" dirty="0"/>
              <a:t>	</a:t>
            </a:r>
          </a:p>
          <a:p>
            <a:pPr marL="0" indent="0">
              <a:buNone/>
            </a:pPr>
            <a:endParaRPr lang="en-CA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F3E5F-7F01-4F19-9B92-6A5001BD48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CA"/>
              <a:t> Page </a:t>
            </a:r>
            <a:fld id="{8DE24DEF-8DBF-4253-B3A9-BA67419F66A6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175437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C2B88-F9E2-A94F-AA39-940C1EF85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742950"/>
          </a:xfrm>
        </p:spPr>
        <p:txBody>
          <a:bodyPr>
            <a:normAutofit fontScale="90000"/>
          </a:bodyPr>
          <a:lstStyle/>
          <a:p>
            <a:r>
              <a:rPr lang="en-US" dirty="0"/>
              <a:t>Financial exploitation through use of a CPOAP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2F703-B7D8-BA42-AA0B-4492E5CA9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CA" sz="2550" b="1"/>
              <a:t>An Attorney for Property misuses / abuses a grantor’s property when.…</a:t>
            </a:r>
            <a:endParaRPr lang="en-US" sz="2550"/>
          </a:p>
          <a:p>
            <a:pPr marL="285750" indent="-285750">
              <a:buFont typeface="Arial" pitchFamily="34" charset="0"/>
              <a:buChar char="•"/>
            </a:pPr>
            <a:r>
              <a:rPr lang="en-CA" sz="2300"/>
              <a:t>steals the grantor’s money, pension cheques, or possessions</a:t>
            </a:r>
            <a:endParaRPr lang="en-US" sz="2300"/>
          </a:p>
          <a:p>
            <a:pPr marL="285750" indent="-285750">
              <a:buFont typeface="Arial" pitchFamily="34" charset="0"/>
              <a:buChar char="•"/>
            </a:pPr>
            <a:r>
              <a:rPr lang="en-CA" sz="2300"/>
              <a:t>commits fraud, forgery or extortion</a:t>
            </a:r>
            <a:endParaRPr lang="en-US" sz="2300"/>
          </a:p>
          <a:p>
            <a:pPr marL="285750" indent="-285750">
              <a:buFont typeface="Arial" pitchFamily="34" charset="0"/>
              <a:buChar char="•"/>
            </a:pPr>
            <a:r>
              <a:rPr lang="en-CA" sz="2300"/>
              <a:t>makes unauthorized, questionable or even speculative investment decisions, or investment decisions lacking diversity</a:t>
            </a:r>
            <a:endParaRPr lang="en-US" sz="2300"/>
          </a:p>
          <a:p>
            <a:pPr marL="285750" indent="-285750">
              <a:buFont typeface="Arial" pitchFamily="34" charset="0"/>
              <a:buChar char="•"/>
            </a:pPr>
            <a:r>
              <a:rPr lang="en-CA" sz="2300"/>
              <a:t>fails to consider the tax effects of actions or inactions</a:t>
            </a:r>
            <a:endParaRPr lang="en-US" sz="2300"/>
          </a:p>
          <a:p>
            <a:pPr marL="285750" indent="-285750">
              <a:buFont typeface="Arial" pitchFamily="34" charset="0"/>
              <a:buChar char="•"/>
            </a:pPr>
            <a:r>
              <a:rPr lang="en-CA" sz="2300"/>
              <a:t>inappropriately deals with jointly held assets or accounts</a:t>
            </a:r>
            <a:endParaRPr lang="en-US" sz="2300"/>
          </a:p>
          <a:p>
            <a:pPr marL="285750" indent="-285750">
              <a:buFont typeface="Arial" pitchFamily="34" charset="0"/>
              <a:buChar char="•"/>
            </a:pPr>
            <a:r>
              <a:rPr lang="en-CA" sz="2300"/>
              <a:t>misappropriates the grantor’s assets</a:t>
            </a:r>
            <a:endParaRPr lang="en-US" sz="2300"/>
          </a:p>
          <a:p>
            <a:pPr marL="285750" indent="-285750">
              <a:buFont typeface="Arial" pitchFamily="34" charset="0"/>
              <a:buChar char="•"/>
            </a:pPr>
            <a:r>
              <a:rPr lang="en-CA" sz="2300"/>
              <a:t>shares the grantor’s home without paying a fair share of the expenses</a:t>
            </a:r>
            <a:endParaRPr lang="en-US" sz="2300"/>
          </a:p>
          <a:p>
            <a:pPr marL="285750" indent="-285750">
              <a:buFont typeface="Arial" pitchFamily="34" charset="0"/>
              <a:buChar char="•"/>
            </a:pPr>
            <a:r>
              <a:rPr lang="en-CA" sz="2300"/>
              <a:t>withholds from the grantor bank statements/other financial documents</a:t>
            </a:r>
            <a:endParaRPr lang="en-US" sz="2300"/>
          </a:p>
          <a:p>
            <a:pPr marL="285750" indent="-285750">
              <a:buFont typeface="Arial" pitchFamily="34" charset="0"/>
              <a:buChar char="•"/>
            </a:pPr>
            <a:r>
              <a:rPr lang="en-CA" sz="2300"/>
              <a:t>denies the grantor </a:t>
            </a:r>
            <a:r>
              <a:rPr lang="en-CA" sz="2200"/>
              <a:t>access and/or control over finances (e.g., credit cards, cheques)</a:t>
            </a:r>
            <a:endParaRPr lang="en-US" sz="22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8E0B0-BC8F-4BDD-9312-FD7C72F308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CA"/>
              <a:t> Page </a:t>
            </a:r>
            <a:fld id="{8DE24DEF-8DBF-4253-B3A9-BA67419F66A6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180951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3AF5E225-4D36-7B4C-96A2-F2AF8AB7C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8125" y="3156585"/>
            <a:ext cx="1545375" cy="162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1C2B88-F9E2-A94F-AA39-940C1EF85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742950"/>
          </a:xfrm>
        </p:spPr>
        <p:txBody>
          <a:bodyPr>
            <a:normAutofit fontScale="90000"/>
          </a:bodyPr>
          <a:lstStyle/>
          <a:p>
            <a:r>
              <a:rPr lang="en-US" dirty="0"/>
              <a:t>Financial exploitation through use of a CPOAP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BA4FE2-C6E0-4646-997E-F777908E3EE8}"/>
              </a:ext>
            </a:extLst>
          </p:cNvPr>
          <p:cNvSpPr txBox="1"/>
          <p:nvPr/>
        </p:nvSpPr>
        <p:spPr>
          <a:xfrm>
            <a:off x="381000" y="895350"/>
            <a:ext cx="8077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b="1"/>
              <a:t>“MISSAPPROPRIATE” VS “STEALING”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C419DE-ABAD-884E-9E9F-90EC622ECD3C}"/>
              </a:ext>
            </a:extLst>
          </p:cNvPr>
          <p:cNvSpPr txBox="1"/>
          <p:nvPr/>
        </p:nvSpPr>
        <p:spPr>
          <a:xfrm>
            <a:off x="762000" y="1723047"/>
            <a:ext cx="2971800" cy="1754326"/>
          </a:xfrm>
          <a:prstGeom prst="rect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/>
              <a:t>To “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misappropriate</a:t>
            </a:r>
            <a:r>
              <a:rPr lang="en-US" dirty="0"/>
              <a:t>” means to dishonestly or unfairly take something, especially money, belonging to another for one's own use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37B3ED-5E5C-E543-A487-C6A10EF4A66A}"/>
              </a:ext>
            </a:extLst>
          </p:cNvPr>
          <p:cNvSpPr txBox="1"/>
          <p:nvPr/>
        </p:nvSpPr>
        <p:spPr>
          <a:xfrm>
            <a:off x="5276850" y="1723047"/>
            <a:ext cx="2971800" cy="1477328"/>
          </a:xfrm>
          <a:prstGeom prst="rect">
            <a:avLst/>
          </a:prstGeom>
          <a:noFill/>
          <a:ln w="38100">
            <a:solidFill>
              <a:srgbClr val="69389E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/>
              <a:t>To “</a:t>
            </a:r>
            <a:r>
              <a:rPr lang="en-US" b="1">
                <a:solidFill>
                  <a:schemeClr val="accent4">
                    <a:lumMod val="75000"/>
                  </a:schemeClr>
                </a:solidFill>
              </a:rPr>
              <a:t>steal</a:t>
            </a:r>
            <a:r>
              <a:rPr lang="en-US"/>
              <a:t>” means to take another person's property without permission or legal right and without intending to return 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AD0FA5-FBEE-1E4A-B487-2079210A9F48}"/>
              </a:ext>
            </a:extLst>
          </p:cNvPr>
          <p:cNvSpPr txBox="1"/>
          <p:nvPr/>
        </p:nvSpPr>
        <p:spPr>
          <a:xfrm>
            <a:off x="4273210" y="2115462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/>
              <a:t>VS.</a:t>
            </a:r>
            <a:endParaRPr lang="en-US" b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0571A-5975-4B3C-B594-5CF4910EE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CA"/>
              <a:t> Page </a:t>
            </a:r>
            <a:fld id="{8DE24DEF-8DBF-4253-B3A9-BA67419F66A6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459316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C2B88-F9E2-A94F-AA39-940C1EF85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742950"/>
          </a:xfrm>
        </p:spPr>
        <p:txBody>
          <a:bodyPr>
            <a:normAutofit fontScale="90000"/>
          </a:bodyPr>
          <a:lstStyle/>
          <a:p>
            <a:r>
              <a:rPr lang="en-US" dirty="0"/>
              <a:t>Financial exploitation through use of a CPOAP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2F703-B7D8-BA42-AA0B-4492E5CA9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CA" sz="2300" b="1"/>
              <a:t>An Attorney for Property misuses / abuses a grantor’s property when.…</a:t>
            </a:r>
            <a:endParaRPr lang="en-US" sz="2300"/>
          </a:p>
          <a:p>
            <a:pPr lvl="0">
              <a:lnSpc>
                <a:spcPct val="150000"/>
              </a:lnSpc>
            </a:pPr>
            <a:r>
              <a:rPr lang="en-CA" sz="2050"/>
              <a:t>unduly pressures the grantor to:</a:t>
            </a:r>
          </a:p>
          <a:p>
            <a:pPr marL="742950" lvl="2" indent="-285750">
              <a:buFont typeface="Arial" pitchFamily="34" charset="0"/>
              <a:buChar char="•"/>
            </a:pPr>
            <a:r>
              <a:rPr lang="en-CA" sz="2050"/>
              <a:t>sell personal property</a:t>
            </a:r>
            <a:endParaRPr lang="en-US" sz="2050"/>
          </a:p>
          <a:p>
            <a:pPr marL="742950" lvl="2" indent="-285750">
              <a:buFont typeface="Arial" pitchFamily="34" charset="0"/>
              <a:buChar char="•"/>
            </a:pPr>
            <a:r>
              <a:rPr lang="en-CA" sz="2050"/>
              <a:t>move from/sell grantor’s home</a:t>
            </a:r>
            <a:endParaRPr lang="en-US" sz="2050"/>
          </a:p>
          <a:p>
            <a:pPr marL="742950" lvl="2" indent="-285750">
              <a:buFont typeface="Arial" pitchFamily="34" charset="0"/>
              <a:buChar char="•"/>
            </a:pPr>
            <a:r>
              <a:rPr lang="en-CA" sz="2050"/>
              <a:t>Invest/withdraw money</a:t>
            </a:r>
            <a:endParaRPr lang="en-US" sz="2050"/>
          </a:p>
          <a:p>
            <a:pPr marL="742950" lvl="2" indent="-285750">
              <a:buFont typeface="Arial" pitchFamily="34" charset="0"/>
              <a:buChar char="•"/>
            </a:pPr>
            <a:r>
              <a:rPr lang="en-CA" sz="2050"/>
              <a:t>buy alcohol/drugs</a:t>
            </a:r>
            <a:endParaRPr lang="en-US" sz="2050"/>
          </a:p>
          <a:p>
            <a:pPr marL="742950" lvl="2" indent="-285750">
              <a:buFont typeface="Arial" pitchFamily="34" charset="0"/>
              <a:buChar char="•"/>
            </a:pPr>
            <a:r>
              <a:rPr lang="en-CA" sz="2050"/>
              <a:t>Make/change a Will</a:t>
            </a:r>
            <a:endParaRPr lang="en-US" sz="2050"/>
          </a:p>
          <a:p>
            <a:pPr marL="742950" lvl="2" indent="-285750">
              <a:buFont typeface="Arial" pitchFamily="34" charset="0"/>
              <a:buChar char="•"/>
            </a:pPr>
            <a:r>
              <a:rPr lang="en-CA" sz="2050"/>
              <a:t>sign legal documents they do not understand including documents that transfer assets into joint names</a:t>
            </a:r>
          </a:p>
          <a:p>
            <a:pPr marL="742950" lvl="2" indent="-285750">
              <a:buFont typeface="Arial" pitchFamily="34" charset="0"/>
              <a:buChar char="•"/>
            </a:pPr>
            <a:r>
              <a:rPr lang="en-CA" sz="2050"/>
              <a:t>give money to relatives, caregivers or friends; and/or</a:t>
            </a:r>
            <a:endParaRPr lang="en-US" sz="2050"/>
          </a:p>
          <a:p>
            <a:pPr marL="742950" lvl="2" indent="-285750">
              <a:buFont typeface="Arial" pitchFamily="34" charset="0"/>
              <a:buChar char="•"/>
            </a:pPr>
            <a:r>
              <a:rPr lang="en-CA" sz="2050"/>
              <a:t>engage in paid work to bring in extra money</a:t>
            </a:r>
            <a:endParaRPr lang="en-GB" sz="205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FC609-B2E7-44F4-9BC9-4AC240426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CA"/>
              <a:t> Page </a:t>
            </a:r>
            <a:fld id="{8DE24DEF-8DBF-4253-B3A9-BA67419F66A6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361930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8000" y="1200150"/>
            <a:ext cx="2286000" cy="3016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Undue Influence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6635080" cy="3851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The doctrine of undue influence can be used to set aside certain transactions like </a:t>
            </a:r>
            <a:r>
              <a:rPr lang="en-CA" i="1" dirty="0"/>
              <a:t>inter </a:t>
            </a:r>
            <a:r>
              <a:rPr lang="en-CA" i="1" dirty="0" err="1"/>
              <a:t>vivo</a:t>
            </a:r>
            <a:r>
              <a:rPr lang="en-CA" dirty="0" err="1"/>
              <a:t>s</a:t>
            </a:r>
            <a:r>
              <a:rPr lang="en-CA" dirty="0"/>
              <a:t> gifts, wealth transfers, and testamentary documents where through the exertion of influence of the mind of the donor, the mind falls short of being wholly independent</a:t>
            </a:r>
            <a:endParaRPr lang="en-US" dirty="0"/>
          </a:p>
          <a:p>
            <a:pPr marL="0" indent="0">
              <a:buNone/>
            </a:pPr>
            <a:endParaRPr lang="en-CA" sz="1800" dirty="0">
              <a:solidFill>
                <a:srgbClr val="212529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02896" y="4930012"/>
            <a:ext cx="2133600" cy="162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1E7E65-4829-4CDD-BD7B-A09B4B2DE559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967921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75749-18FE-4C56-A222-ACC25C239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Unconscionable Procurement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5FFB8-B168-44B5-9B15-ECA91D808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doctrine of unconscionable procurement is used to set aside significant gifts and other </a:t>
            </a:r>
            <a:r>
              <a:rPr lang="en-CA" i="1" dirty="0"/>
              <a:t>inter </a:t>
            </a:r>
            <a:r>
              <a:rPr lang="en-CA" i="1" dirty="0" err="1"/>
              <a:t>vivos</a:t>
            </a:r>
            <a:r>
              <a:rPr lang="en-CA" i="1" dirty="0"/>
              <a:t> </a:t>
            </a:r>
            <a:r>
              <a:rPr lang="en-CA" dirty="0"/>
              <a:t>wealth transfers where the maker did not fully appreciate the effect, nature, and consequence of those transactions.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ACC60-13A1-4496-9AA5-FA22B7BFA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CA"/>
              <a:t> Page </a:t>
            </a:r>
            <a:fld id="{8DE24DEF-8DBF-4253-B3A9-BA67419F66A6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662241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E6849-385A-4587-8E4F-456E7C04B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Red Flags &amp; Best Practices: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9CCE2-0AAB-4313-9E15-67F8A68EB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742950"/>
            <a:ext cx="6934200" cy="4038600"/>
          </a:xfrm>
        </p:spPr>
        <p:txBody>
          <a:bodyPr>
            <a:normAutofit fontScale="40000" lnSpcReduction="20000"/>
          </a:bodyPr>
          <a:lstStyle/>
          <a:p>
            <a:r>
              <a:rPr lang="en-CA" sz="3300" dirty="0"/>
              <a:t>Intellectual impairment, memory problems, disorientation, poor attention</a:t>
            </a:r>
          </a:p>
          <a:p>
            <a:r>
              <a:rPr lang="en-CA" sz="3300" dirty="0"/>
              <a:t>Unaware of risks to self and others</a:t>
            </a:r>
          </a:p>
          <a:p>
            <a:r>
              <a:rPr lang="en-CA" sz="3300" dirty="0"/>
              <a:t>Irrational behavior, reality distortion: delusions</a:t>
            </a:r>
          </a:p>
          <a:p>
            <a:r>
              <a:rPr lang="en-CA" sz="3300" dirty="0"/>
              <a:t>Unresponsive and inability to make a decision</a:t>
            </a:r>
          </a:p>
          <a:p>
            <a:r>
              <a:rPr lang="en-CA" sz="3300" dirty="0"/>
              <a:t>Cannot easily identify assets or family members</a:t>
            </a:r>
          </a:p>
          <a:p>
            <a:r>
              <a:rPr lang="en-US" sz="3600" dirty="0"/>
              <a:t>Made any recent gifts? Significant?</a:t>
            </a:r>
          </a:p>
          <a:p>
            <a:r>
              <a:rPr lang="en-US" sz="3600" dirty="0"/>
              <a:t>Medical events or health changes?</a:t>
            </a:r>
          </a:p>
          <a:p>
            <a:r>
              <a:rPr lang="en-US" sz="3600" dirty="0"/>
              <a:t>Client’s opinions tend to vary?</a:t>
            </a:r>
          </a:p>
          <a:p>
            <a:r>
              <a:rPr lang="en-US" sz="3600" dirty="0"/>
              <a:t>Any medical opinions?</a:t>
            </a:r>
          </a:p>
          <a:p>
            <a:r>
              <a:rPr lang="en-US" sz="3600" dirty="0"/>
              <a:t>Physical impairment?</a:t>
            </a:r>
          </a:p>
          <a:p>
            <a:r>
              <a:rPr lang="en-US" sz="3600" dirty="0"/>
              <a:t>Communication issues – language barriers?</a:t>
            </a:r>
          </a:p>
          <a:p>
            <a:endParaRPr lang="en-CA" sz="3300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0212B-5979-4834-81A0-E2E07ED1A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CA"/>
              <a:t> Page </a:t>
            </a:r>
            <a:fld id="{8DE24DEF-8DBF-4253-B3A9-BA67419F66A6}" type="slidenum">
              <a:rPr lang="en-CA" smtClean="0"/>
              <a:t>18</a:t>
            </a:fld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3B91F8-6BAC-40AC-8009-AB5D45672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000627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3761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A638E-11A4-4528-BA5C-A3BC03D08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Steps to Avoid Undue Influence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8721D-1B2F-4360-A3F3-70B3FE10B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/>
              <a:t>Clear indication in notes re capacity</a:t>
            </a:r>
          </a:p>
          <a:p>
            <a:r>
              <a:rPr lang="en-CA"/>
              <a:t>Detailed &amp; thorough notes</a:t>
            </a:r>
          </a:p>
          <a:p>
            <a:r>
              <a:rPr lang="en-CA"/>
              <a:t>Interview client alone / probing questions </a:t>
            </a:r>
          </a:p>
          <a:p>
            <a:r>
              <a:rPr lang="en-CA"/>
              <a:t>Make checklists</a:t>
            </a:r>
          </a:p>
          <a:p>
            <a:r>
              <a:rPr lang="en-CA"/>
              <a:t>Trust your instincts: consider declining retainer</a:t>
            </a:r>
          </a:p>
          <a:p>
            <a:r>
              <a:rPr lang="en-CA"/>
              <a:t>Mindful of </a:t>
            </a:r>
            <a:r>
              <a:rPr lang="en-CA" i="1"/>
              <a:t>Code of Conduct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C0768-CB23-474D-AB50-E21637DAA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CA"/>
              <a:t> Page </a:t>
            </a:r>
            <a:fld id="{8DE24DEF-8DBF-4253-B3A9-BA67419F66A6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306399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66807A8-1570-DE42-8C79-3C1D01757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Attorney for Property Misuse Scenario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415088A-6076-C045-8535-B341CAB29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/>
              <a:t>Irma is an older adult who was found incapable of managing her property. Her attorney for property is her son, Erwin. </a:t>
            </a:r>
          </a:p>
          <a:p>
            <a:pPr algn="just">
              <a:lnSpc>
                <a:spcPct val="120000"/>
              </a:lnSpc>
            </a:pPr>
            <a:r>
              <a:rPr lang="en-US"/>
              <a:t>Erwin used $82,000 of Irma’s money to purchase a house in his name. </a:t>
            </a:r>
          </a:p>
          <a:p>
            <a:pPr algn="just">
              <a:lnSpc>
                <a:spcPct val="120000"/>
              </a:lnSpc>
            </a:pPr>
            <a:r>
              <a:rPr lang="en-US"/>
              <a:t>Erwin’s siblings have expressed concern that their brother is using Irma’s savings for his benefit. Erwin insists he bought the house for Irma to live in.</a:t>
            </a:r>
          </a:p>
          <a:p>
            <a:pPr algn="just">
              <a:lnSpc>
                <a:spcPct val="120000"/>
              </a:lnSpc>
            </a:pPr>
            <a:r>
              <a:rPr lang="en-US"/>
              <a:t>Erwin’s characterization of the $82,000 was inconsistent, at various points calling it an “investment”, a “loan”, and a property held “in trust”. There were no loan documents or trust deeds associated with the property.</a:t>
            </a:r>
          </a:p>
          <a:p>
            <a:pPr marL="0" indent="0">
              <a:spcBef>
                <a:spcPts val="1650"/>
              </a:spcBef>
              <a:buNone/>
            </a:pPr>
            <a:r>
              <a:rPr lang="en-US" b="1" u="sng"/>
              <a:t>Did Erwin misuse his power as Irma’s attorney for property?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0B9E2-7B5A-4829-803C-F3FE1E1CAE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CA"/>
              <a:t> Page </a:t>
            </a:r>
            <a:fld id="{8DE24DEF-8DBF-4253-B3A9-BA67419F66A6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334499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 Partners Resources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946D29-04D3-014F-8B4B-65269AFC18E8}"/>
              </a:ext>
            </a:extLst>
          </p:cNvPr>
          <p:cNvSpPr/>
          <p:nvPr/>
        </p:nvSpPr>
        <p:spPr>
          <a:xfrm>
            <a:off x="1714500" y="3000529"/>
            <a:ext cx="6115050" cy="191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11">
              <a:lnSpc>
                <a:spcPct val="150000"/>
              </a:lnSpc>
            </a:pPr>
            <a:r>
              <a:rPr lang="en-US" sz="1200">
                <a:solidFill>
                  <a:prstClr val="black"/>
                </a:solidFill>
                <a:latin typeface="Arial"/>
                <a:cs typeface="Arial"/>
              </a:rPr>
              <a:t>Fiduciary Accounting: http://welpartners.com/resources/WEL-on-fiduciary-accounting.pdf</a:t>
            </a:r>
          </a:p>
          <a:p>
            <a:pPr defTabSz="685711">
              <a:lnSpc>
                <a:spcPct val="150000"/>
              </a:lnSpc>
            </a:pPr>
            <a:r>
              <a:rPr lang="en-US" sz="1200">
                <a:solidFill>
                  <a:prstClr val="black"/>
                </a:solidFill>
                <a:latin typeface="Arial"/>
                <a:cs typeface="Arial"/>
              </a:rPr>
              <a:t>Guardianship: http://welpartners.com/resources/WEL-on-guardianship.pdf</a:t>
            </a:r>
          </a:p>
          <a:p>
            <a:pPr defTabSz="685711">
              <a:lnSpc>
                <a:spcPct val="150000"/>
              </a:lnSpc>
            </a:pPr>
            <a:r>
              <a:rPr lang="en-US" sz="1200">
                <a:solidFill>
                  <a:prstClr val="black"/>
                </a:solidFill>
                <a:latin typeface="Arial"/>
                <a:cs typeface="Arial"/>
              </a:rPr>
              <a:t>Powers of Attorney: http://welpartners.com/resources/WEL-on-powers-of-attorney.pdf</a:t>
            </a:r>
          </a:p>
          <a:p>
            <a:pPr defTabSz="685711">
              <a:lnSpc>
                <a:spcPct val="150000"/>
              </a:lnSpc>
            </a:pPr>
            <a:r>
              <a:rPr lang="en-US" sz="1200" err="1">
                <a:solidFill>
                  <a:prstClr val="black"/>
                </a:solidFill>
                <a:latin typeface="Arial"/>
                <a:cs typeface="Arial"/>
              </a:rPr>
              <a:t>Dependants’ Support:</a:t>
            </a:r>
            <a:r>
              <a:rPr lang="en-US" sz="1050">
                <a:solidFill>
                  <a:prstClr val="black"/>
                </a:solidFill>
                <a:latin typeface="Arial"/>
                <a:cs typeface="Arial"/>
              </a:rPr>
              <a:t> http://welpartners.com/resources/WEL-on-dependants-support.pdf</a:t>
            </a:r>
          </a:p>
          <a:p>
            <a:pPr defTabSz="685711">
              <a:lnSpc>
                <a:spcPct val="150000"/>
              </a:lnSpc>
            </a:pPr>
            <a:r>
              <a:rPr lang="en-US" sz="1200">
                <a:solidFill>
                  <a:prstClr val="black"/>
                </a:solidFill>
                <a:latin typeface="Arial"/>
                <a:cs typeface="Arial"/>
              </a:rPr>
              <a:t>Elder Law: </a:t>
            </a:r>
            <a:r>
              <a:rPr lang="en-CA" sz="1200">
                <a:solidFill>
                  <a:prstClr val="black"/>
                </a:solidFill>
                <a:latin typeface="Arial"/>
                <a:cs typeface="Arial"/>
              </a:rPr>
              <a:t>http://welpartners.com/resources/WEL-on-elder-law.pdf</a:t>
            </a:r>
            <a:endParaRPr lang="en-US" sz="1200">
              <a:solidFill>
                <a:prstClr val="black"/>
              </a:solidFill>
              <a:latin typeface="Arial"/>
              <a:cs typeface="Arial"/>
            </a:endParaRPr>
          </a:p>
          <a:p>
            <a:pPr defTabSz="685711"/>
            <a:endParaRPr lang="en-US" sz="105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044" y="1336020"/>
            <a:ext cx="6157913" cy="168235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3C4B3A-8292-4565-970D-B1FBA5F95C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CA"/>
              <a:t> Page </a:t>
            </a:r>
            <a:fld id="{8DE24DEF-8DBF-4253-B3A9-BA67419F66A6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755555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8"/>
          <a:stretch>
            <a:fillRect/>
          </a:stretch>
        </p:blipFill>
        <p:spPr>
          <a:xfrm>
            <a:off x="5943600" y="1085850"/>
            <a:ext cx="3010211" cy="22479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85850"/>
            <a:ext cx="4724400" cy="318606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7500" b="1">
                <a:solidFill>
                  <a:srgbClr val="564C74"/>
                </a:solidFill>
              </a:rPr>
              <a:t>Questions &amp; Contact Information</a:t>
            </a:r>
          </a:p>
          <a:p>
            <a:pPr marL="0" indent="0" algn="ctr">
              <a:buNone/>
            </a:pPr>
            <a:endParaRPr lang="en-US" sz="7500" b="1">
              <a:solidFill>
                <a:srgbClr val="564C74"/>
              </a:solidFill>
            </a:endParaRPr>
          </a:p>
          <a:p>
            <a:pPr marL="0" indent="0" algn="ctr">
              <a:buNone/>
            </a:pPr>
            <a:r>
              <a:rPr lang="en-US" sz="5000">
                <a:solidFill>
                  <a:srgbClr val="564C74"/>
                </a:solidFill>
              </a:rPr>
              <a:t>45 St. Clair Ave. West, Suite 600</a:t>
            </a:r>
            <a:br>
              <a:rPr lang="en-US" sz="5000"/>
            </a:br>
            <a:r>
              <a:rPr lang="en-US" sz="5000">
                <a:solidFill>
                  <a:srgbClr val="564C74"/>
                </a:solidFill>
              </a:rPr>
              <a:t>Toronto, Ontario, M4V 1K9</a:t>
            </a:r>
          </a:p>
          <a:p>
            <a:pPr marL="0" indent="0" algn="ctr">
              <a:buNone/>
            </a:pPr>
            <a:br>
              <a:rPr lang="en-US" sz="3800"/>
            </a:br>
            <a:r>
              <a:rPr lang="en-US" sz="3800">
                <a:solidFill>
                  <a:srgbClr val="564C74"/>
                </a:solidFill>
              </a:rPr>
              <a:t>Main Telephone: (416) 925-7400</a:t>
            </a:r>
            <a:br>
              <a:rPr lang="en-US" sz="3800"/>
            </a:br>
            <a:r>
              <a:rPr lang="en-US" sz="3800">
                <a:solidFill>
                  <a:srgbClr val="564C74"/>
                </a:solidFill>
              </a:rPr>
              <a:t>Facsimile: (416) 925-7464</a:t>
            </a:r>
          </a:p>
          <a:p>
            <a:pPr marL="0" indent="0" algn="ctr">
              <a:buNone/>
            </a:pPr>
            <a:endParaRPr lang="en-US" sz="3800">
              <a:solidFill>
                <a:srgbClr val="564C74"/>
              </a:solidFill>
            </a:endParaRPr>
          </a:p>
          <a:p>
            <a:pPr marL="0" indent="0" algn="ctr">
              <a:buNone/>
            </a:pPr>
            <a:r>
              <a:rPr lang="en-US" sz="3800">
                <a:solidFill>
                  <a:srgbClr val="564C74"/>
                </a:solidFill>
              </a:rPr>
              <a:t>https://welpartners.com</a:t>
            </a:r>
            <a:endParaRPr lang="en-CA" sz="3000"/>
          </a:p>
          <a:p>
            <a:pPr marL="0" indent="0">
              <a:buNone/>
            </a:pPr>
            <a:r>
              <a:rPr lang="en-CA" sz="3000"/>
              <a:t> </a:t>
            </a:r>
          </a:p>
          <a:p>
            <a:pPr lvl="0"/>
            <a:endParaRPr lang="en-CA"/>
          </a:p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4D041A-4DAF-4C03-A5CF-5DA82E2D5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CA"/>
              <a:t> Page </a:t>
            </a:r>
            <a:fld id="{8DE24DEF-8DBF-4253-B3A9-BA67419F66A6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403897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6A7FB-8D94-0D45-A94A-4A39BE7E2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Attorney for Property Misuse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C01D2-7845-0247-952A-0BCEBDCBD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u="sng" dirty="0"/>
              <a:t>Did Erwin misuse his power as Irma’s attorney for property?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200" dirty="0"/>
              <a:t>YES </a:t>
            </a:r>
            <a:r>
              <a:rPr lang="en-US" sz="1950" dirty="0"/>
              <a:t>– </a:t>
            </a:r>
            <a:r>
              <a:rPr lang="en-US" sz="1950" b="1" i="1" dirty="0"/>
              <a:t>In The Estate Of Irmgard </a:t>
            </a:r>
            <a:r>
              <a:rPr lang="en-US" sz="1950" b="1" i="1" dirty="0" err="1"/>
              <a:t>Burgstaler</a:t>
            </a:r>
            <a:r>
              <a:rPr lang="en-US" sz="1950" b="1" i="1" dirty="0"/>
              <a:t> (disability), </a:t>
            </a:r>
            <a:r>
              <a:rPr lang="en-US" sz="1950" b="1" dirty="0"/>
              <a:t>2018 ONSC 1187</a:t>
            </a:r>
          </a:p>
          <a:p>
            <a:pPr algn="just">
              <a:lnSpc>
                <a:spcPct val="110000"/>
              </a:lnSpc>
            </a:pPr>
            <a:r>
              <a:rPr lang="en-US" dirty="0"/>
              <a:t>Erwin breached his fiduciary duty to act in Irma’s best interest when he took the $82,000 from her bank account, and bought a property registered in his name alone</a:t>
            </a:r>
          </a:p>
          <a:p>
            <a:pPr algn="just">
              <a:lnSpc>
                <a:spcPct val="110000"/>
              </a:lnSpc>
            </a:pPr>
            <a:r>
              <a:rPr lang="en-US" i="1" dirty="0"/>
              <a:t>“As a fiduciary, Erwin was obligated to act only for Irmgard’s benefit, putting his own interests aside … Erwin is not permitted to put himself in a position where his interests and his duty to Irmgard conflict”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1F96B-E1D7-4D10-AA41-D61EDF7C71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CA"/>
              <a:t> Page </a:t>
            </a:r>
            <a:fld id="{8DE24DEF-8DBF-4253-B3A9-BA67419F66A6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65490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60BD3-ADFC-41C8-994F-97DFCF1DB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Power of Attorney for Property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A4542-A82E-47AF-A7A9-17F417B19C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CA"/>
              <a:t> Page </a:t>
            </a:r>
            <a:fld id="{8DE24DEF-8DBF-4253-B3A9-BA67419F66A6}" type="slidenum">
              <a:rPr lang="en-CA" smtClean="0"/>
              <a:t>4</a:t>
            </a:fld>
            <a:endParaRPr lang="en-CA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20C7CD0-6FA0-4163-B0B4-4E345F3D44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34000" y="895350"/>
            <a:ext cx="3488187" cy="2327275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8A1F61A-5867-42CB-A827-D7ABEEE71601}"/>
              </a:ext>
            </a:extLst>
          </p:cNvPr>
          <p:cNvSpPr txBox="1"/>
          <p:nvPr/>
        </p:nvSpPr>
        <p:spPr>
          <a:xfrm>
            <a:off x="681318" y="895350"/>
            <a:ext cx="388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Individuals have freedom to sell, transfer, or mortgage their property</a:t>
            </a:r>
          </a:p>
          <a:p>
            <a:endParaRPr lang="en-CA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What happens if an individual loses capacity?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819703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8DFD44-6FE4-444D-9DF3-60F08EBC72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47751"/>
            <a:ext cx="4038600" cy="3619499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9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SOME TERMS:</a:t>
            </a:r>
            <a:endParaRPr lang="en-GB" sz="2900" b="1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2550" b="1">
                <a:latin typeface="Arial" pitchFamily="34" charset="0"/>
                <a:cs typeface="Arial" pitchFamily="34" charset="0"/>
              </a:rPr>
              <a:t>CPOAP:</a:t>
            </a:r>
            <a:r>
              <a:rPr lang="en-GB" sz="2200">
                <a:latin typeface="Arial" pitchFamily="34" charset="0"/>
                <a:cs typeface="Arial" pitchFamily="34" charset="0"/>
              </a:rPr>
              <a:t>	</a:t>
            </a:r>
          </a:p>
          <a:p>
            <a:pPr marL="299999" lvl="1" indent="0">
              <a:lnSpc>
                <a:spcPct val="120000"/>
              </a:lnSpc>
              <a:buNone/>
            </a:pPr>
            <a:r>
              <a:rPr lang="en-GB" sz="2250">
                <a:latin typeface="Arial" pitchFamily="34" charset="0"/>
                <a:cs typeface="Arial" pitchFamily="34" charset="0"/>
              </a:rPr>
              <a:t>A document that details the scope and powers a Grantor grants their Attorney</a:t>
            </a:r>
          </a:p>
          <a:p>
            <a:pPr>
              <a:lnSpc>
                <a:spcPct val="120000"/>
              </a:lnSpc>
            </a:pPr>
            <a:r>
              <a:rPr lang="en-GB" sz="2550" b="1">
                <a:latin typeface="Arial" pitchFamily="34" charset="0"/>
                <a:cs typeface="Arial" pitchFamily="34" charset="0"/>
              </a:rPr>
              <a:t>Grantor:</a:t>
            </a:r>
          </a:p>
          <a:p>
            <a:pPr marL="299999" lvl="1" indent="0">
              <a:lnSpc>
                <a:spcPct val="120000"/>
              </a:lnSpc>
              <a:buNone/>
            </a:pPr>
            <a:r>
              <a:rPr lang="en-GB" sz="2250">
                <a:latin typeface="Arial" pitchFamily="34" charset="0"/>
                <a:cs typeface="Arial" pitchFamily="34" charset="0"/>
              </a:rPr>
              <a:t>The person who </a:t>
            </a:r>
            <a:r>
              <a:rPr lang="en-GB" sz="2250" i="1">
                <a:latin typeface="Arial" pitchFamily="34" charset="0"/>
                <a:cs typeface="Arial" pitchFamily="34" charset="0"/>
              </a:rPr>
              <a:t>grants</a:t>
            </a:r>
            <a:r>
              <a:rPr lang="en-GB" sz="2250">
                <a:latin typeface="Arial" pitchFamily="34" charset="0"/>
                <a:cs typeface="Arial" pitchFamily="34" charset="0"/>
              </a:rPr>
              <a:t> certain decision making powers to another under a formal document. </a:t>
            </a:r>
            <a:endParaRPr lang="en-GB" sz="2250" b="1" u="sng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2550" b="1">
                <a:latin typeface="Arial" pitchFamily="34" charset="0"/>
                <a:cs typeface="Arial" pitchFamily="34" charset="0"/>
              </a:rPr>
              <a:t>Attorney:</a:t>
            </a:r>
          </a:p>
          <a:p>
            <a:pPr marL="299999" lvl="1" indent="0">
              <a:lnSpc>
                <a:spcPct val="120000"/>
              </a:lnSpc>
              <a:buNone/>
            </a:pPr>
            <a:r>
              <a:rPr lang="en-GB" sz="2250">
                <a:latin typeface="Arial" pitchFamily="34" charset="0"/>
                <a:cs typeface="Arial" pitchFamily="34" charset="0"/>
              </a:rPr>
              <a:t>The person to whom the Grantor grants decision making powers.</a:t>
            </a:r>
            <a:endParaRPr lang="en-GB" b="1">
              <a:latin typeface="Arial" pitchFamily="34" charset="0"/>
              <a:cs typeface="Arial" pitchFamily="34" charset="0"/>
            </a:endParaRPr>
          </a:p>
          <a:p>
            <a:endParaRPr lang="en-GB" sz="2400" b="1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911640-C9CE-AA49-B14B-BDD51DFEC4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18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KEEP IN MIND…</a:t>
            </a:r>
            <a:endParaRPr lang="en-GB" sz="1800" b="1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en-GB" sz="1600">
                <a:latin typeface="Arial" pitchFamily="34" charset="0"/>
                <a:cs typeface="Arial" pitchFamily="34" charset="0"/>
              </a:rPr>
              <a:t>Power of Attorney Documents are governed by the </a:t>
            </a:r>
            <a:r>
              <a:rPr lang="en-GB" sz="1600" i="1">
                <a:latin typeface="Arial" pitchFamily="34" charset="0"/>
                <a:cs typeface="Arial" pitchFamily="34" charset="0"/>
              </a:rPr>
              <a:t>Substitute Decisions Act and common law fiduciary duty</a:t>
            </a:r>
            <a:endParaRPr lang="en-GB" sz="160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en-GB" sz="1600">
                <a:latin typeface="Arial" pitchFamily="34" charset="0"/>
                <a:cs typeface="Arial" pitchFamily="34" charset="0"/>
              </a:rPr>
              <a:t>A CPOAP is effective </a:t>
            </a:r>
            <a:r>
              <a:rPr lang="en-GB" sz="1600" i="1">
                <a:latin typeface="Arial" pitchFamily="34" charset="0"/>
                <a:cs typeface="Arial" pitchFamily="34" charset="0"/>
              </a:rPr>
              <a:t>from date it is executed</a:t>
            </a:r>
            <a:r>
              <a:rPr lang="en-GB" sz="1600">
                <a:latin typeface="Arial" pitchFamily="34" charset="0"/>
                <a:cs typeface="Arial" pitchFamily="34" charset="0"/>
              </a:rPr>
              <a:t> until it is revoked</a:t>
            </a:r>
          </a:p>
          <a:p>
            <a:pPr>
              <a:lnSpc>
                <a:spcPct val="110000"/>
              </a:lnSpc>
            </a:pPr>
            <a:r>
              <a:rPr lang="en-GB" sz="1600">
                <a:latin typeface="Arial" pitchFamily="34" charset="0"/>
                <a:cs typeface="Arial" pitchFamily="34" charset="0"/>
              </a:rPr>
              <a:t>A CPOAP relates only to the Grantor </a:t>
            </a:r>
            <a:r>
              <a:rPr lang="en-GB" sz="1600" i="1">
                <a:latin typeface="Arial" pitchFamily="34" charset="0"/>
                <a:cs typeface="Arial" pitchFamily="34" charset="0"/>
              </a:rPr>
              <a:t>during their lifetime</a:t>
            </a:r>
            <a:r>
              <a:rPr lang="en-GB" sz="1600">
                <a:latin typeface="Arial" pitchFamily="34" charset="0"/>
                <a:cs typeface="Arial" pitchFamily="34" charset="0"/>
              </a:rPr>
              <a:t>, upon the Grantor’s death the CPOAP is inoperative</a:t>
            </a:r>
          </a:p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C608EC-FFBB-3946-BB5A-B263E2ACC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742950"/>
          </a:xfrm>
        </p:spPr>
        <p:txBody>
          <a:bodyPr>
            <a:normAutofit/>
          </a:bodyPr>
          <a:lstStyle/>
          <a:p>
            <a:r>
              <a:rPr lang="en-US" dirty="0"/>
              <a:t>Continuing Power of Attorney for Property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EE8DB-D563-4CE1-9025-1605A8DCB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CA"/>
              <a:t> Page </a:t>
            </a:r>
            <a:fld id="{8DE24DEF-8DBF-4253-B3A9-BA67419F66A6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676686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2C63A0E-7DF0-400C-B1A5-5A732A8EC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63205"/>
            <a:ext cx="3048000" cy="3942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529732-3E5D-A041-9158-3C3F1427A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Ascertaining validity of a CPOAP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6BB7E-1A42-264F-92A8-8FE336B54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0" y="971551"/>
            <a:ext cx="5067300" cy="362307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1800" b="1">
                <a:latin typeface="Arial" pitchFamily="34" charset="0"/>
                <a:cs typeface="Arial" pitchFamily="34" charset="0"/>
              </a:rPr>
              <a:t>When making a CPOAP, a Grantor….</a:t>
            </a:r>
          </a:p>
          <a:p>
            <a:pPr algn="just"/>
            <a:r>
              <a:rPr lang="en-CA" sz="1600" b="1">
                <a:latin typeface="Arial" pitchFamily="34" charset="0"/>
                <a:cs typeface="Arial" pitchFamily="34" charset="0"/>
              </a:rPr>
              <a:t>MUST…</a:t>
            </a:r>
            <a:endParaRPr lang="en-CA" sz="1600">
              <a:latin typeface="Arial" pitchFamily="34" charset="0"/>
              <a:cs typeface="Arial" pitchFamily="34" charset="0"/>
            </a:endParaRPr>
          </a:p>
          <a:p>
            <a:pPr marL="514350" lvl="1" indent="-285750" algn="just">
              <a:buFont typeface="Wingdings" pitchFamily="2" charset="2"/>
              <a:buChar char="q"/>
            </a:pPr>
            <a:r>
              <a:rPr lang="en-CA" sz="1600">
                <a:latin typeface="Arial" pitchFamily="34" charset="0"/>
                <a:cs typeface="Arial" pitchFamily="34" charset="0"/>
              </a:rPr>
              <a:t>be at least 18 years old</a:t>
            </a:r>
            <a:endParaRPr lang="en-US" sz="1600">
              <a:latin typeface="Arial" pitchFamily="34" charset="0"/>
              <a:cs typeface="Arial" pitchFamily="34" charset="0"/>
            </a:endParaRPr>
          </a:p>
          <a:p>
            <a:pPr marL="514350" lvl="1" indent="-285750" algn="just">
              <a:buFont typeface="Wingdings" pitchFamily="2" charset="2"/>
              <a:buChar char="q"/>
            </a:pPr>
            <a:r>
              <a:rPr lang="en-CA" sz="1600">
                <a:latin typeface="Arial" pitchFamily="34" charset="0"/>
                <a:cs typeface="Arial" pitchFamily="34" charset="0"/>
              </a:rPr>
              <a:t>be capable of granting a CPOAP</a:t>
            </a:r>
          </a:p>
          <a:p>
            <a:pPr marL="514350" lvl="1" indent="-285750" algn="just">
              <a:buFont typeface="Wingdings" pitchFamily="2" charset="2"/>
              <a:buChar char="q"/>
            </a:pPr>
            <a:r>
              <a:rPr lang="en-CA" sz="1600">
                <a:latin typeface="Arial" pitchFamily="34" charset="0"/>
                <a:cs typeface="Arial" pitchFamily="34" charset="0"/>
              </a:rPr>
              <a:t>properly execute the CPOAP with the requisite two witnesses and their signatures and clarity as to the document being “continuing”</a:t>
            </a:r>
          </a:p>
          <a:p>
            <a:pPr algn="just"/>
            <a:r>
              <a:rPr lang="en-CA" sz="1600" b="1">
                <a:latin typeface="Arial" pitchFamily="34" charset="0"/>
                <a:cs typeface="Arial" pitchFamily="34" charset="0"/>
              </a:rPr>
              <a:t>NEED NOT…</a:t>
            </a:r>
            <a:endParaRPr lang="en-US" sz="1600" b="1">
              <a:latin typeface="Arial" pitchFamily="34" charset="0"/>
              <a:cs typeface="Arial" pitchFamily="34" charset="0"/>
            </a:endParaRPr>
          </a:p>
          <a:p>
            <a:pPr marL="514350" lvl="1" indent="-285750" algn="just">
              <a:buFont typeface="Wingdings" pitchFamily="2" charset="2"/>
              <a:buChar char="q"/>
            </a:pPr>
            <a:r>
              <a:rPr lang="en-CA" sz="1600">
                <a:latin typeface="Arial" pitchFamily="34" charset="0"/>
                <a:cs typeface="Arial" pitchFamily="34" charset="0"/>
              </a:rPr>
              <a:t>adhere to any particular form</a:t>
            </a:r>
            <a:endParaRPr lang="en-US" sz="1600">
              <a:latin typeface="Arial" pitchFamily="34" charset="0"/>
              <a:cs typeface="Arial" pitchFamily="34" charset="0"/>
            </a:endParaRPr>
          </a:p>
          <a:p>
            <a:pPr marL="514350" lvl="1" indent="-285750" algn="just">
              <a:buFont typeface="Wingdings" pitchFamily="2" charset="2"/>
              <a:buChar char="q"/>
            </a:pPr>
            <a:r>
              <a:rPr lang="en-CA" sz="1600">
                <a:latin typeface="Arial" pitchFamily="34" charset="0"/>
                <a:cs typeface="Arial" pitchFamily="34" charset="0"/>
              </a:rPr>
              <a:t>be capable of managing his or her property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CB4D56-B59A-D844-BB74-583E5DC1606D}"/>
              </a:ext>
            </a:extLst>
          </p:cNvPr>
          <p:cNvSpPr txBox="1"/>
          <p:nvPr/>
        </p:nvSpPr>
        <p:spPr>
          <a:xfrm>
            <a:off x="3619500" y="4579147"/>
            <a:ext cx="171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00"/>
              <a:t>Continued….</a:t>
            </a:r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8333E-C392-42C5-887E-5743582B8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CA"/>
              <a:t> Page </a:t>
            </a:r>
            <a:fld id="{8DE24DEF-8DBF-4253-B3A9-BA67419F66A6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577639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4B115CD-5F43-F04F-BA8B-EFB216A4D4A7}"/>
              </a:ext>
            </a:extLst>
          </p:cNvPr>
          <p:cNvSpPr/>
          <p:nvPr/>
        </p:nvSpPr>
        <p:spPr>
          <a:xfrm>
            <a:off x="4914900" y="1485900"/>
            <a:ext cx="3800475" cy="30103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EA7ED17-8A7A-224C-A7C0-095F92784368}"/>
              </a:ext>
            </a:extLst>
          </p:cNvPr>
          <p:cNvSpPr/>
          <p:nvPr/>
        </p:nvSpPr>
        <p:spPr>
          <a:xfrm>
            <a:off x="428625" y="1485900"/>
            <a:ext cx="3800475" cy="30103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280DFC5C-597E-B540-B46D-FF5924708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Ascertaining validity of a CPOAP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82322445-5249-F347-8912-27B956A956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3771900" cy="301031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CA" sz="2000">
                <a:latin typeface="Arial" pitchFamily="34" charset="0"/>
                <a:cs typeface="Arial" pitchFamily="34" charset="0"/>
              </a:rPr>
              <a:t>State that it is a Continuing Power of Attorney</a:t>
            </a:r>
            <a:endParaRPr lang="en-US" sz="200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2000" b="1" u="sng"/>
              <a:t>OR</a:t>
            </a:r>
          </a:p>
          <a:p>
            <a:pPr marL="0" indent="0" algn="ctr">
              <a:buNone/>
            </a:pPr>
            <a:r>
              <a:rPr lang="en-CA" sz="2000">
                <a:latin typeface="Arial" pitchFamily="34" charset="0"/>
                <a:cs typeface="Arial" pitchFamily="34" charset="0"/>
              </a:rPr>
              <a:t>Express the intention that the authority given may be exercised during the Grantor’s incapacity to manage property</a:t>
            </a:r>
            <a:endParaRPr lang="en-US" sz="2000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1AC05977-2FF5-D246-B601-8CF41241B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14900" y="1485900"/>
            <a:ext cx="3771900" cy="301031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CA" sz="2000">
                <a:latin typeface="Arial" pitchFamily="34" charset="0"/>
                <a:cs typeface="Arial" pitchFamily="34" charset="0"/>
              </a:rPr>
              <a:t>Be witnessed</a:t>
            </a:r>
            <a:endParaRPr lang="en-US" sz="200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2000" b="1" u="sng">
                <a:latin typeface="Arial" pitchFamily="34" charset="0"/>
                <a:cs typeface="Arial" pitchFamily="34" charset="0"/>
              </a:rPr>
              <a:t>AND</a:t>
            </a:r>
          </a:p>
          <a:p>
            <a:pPr marL="0" indent="0" algn="ctr">
              <a:buNone/>
            </a:pPr>
            <a:r>
              <a:rPr lang="en-CA" sz="2000">
                <a:latin typeface="Arial" pitchFamily="34" charset="0"/>
                <a:cs typeface="Arial" pitchFamily="34" charset="0"/>
              </a:rPr>
              <a:t>Signed by those two witnesses</a:t>
            </a:r>
            <a:endParaRPr 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ADC7CC-02FE-8547-9959-01D34157302C}"/>
              </a:ext>
            </a:extLst>
          </p:cNvPr>
          <p:cNvSpPr txBox="1"/>
          <p:nvPr/>
        </p:nvSpPr>
        <p:spPr>
          <a:xfrm>
            <a:off x="2209800" y="742950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Proper execution of a CPOAP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D8236F-9E7E-7645-931A-FEAB36B62AA9}"/>
              </a:ext>
            </a:extLst>
          </p:cNvPr>
          <p:cNvSpPr txBox="1"/>
          <p:nvPr/>
        </p:nvSpPr>
        <p:spPr>
          <a:xfrm>
            <a:off x="457200" y="1096893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b="1" u="sng">
                <a:latin typeface="Arial" pitchFamily="34" charset="0"/>
                <a:cs typeface="Arial" pitchFamily="34" charset="0"/>
              </a:rPr>
              <a:t>Generally</a:t>
            </a:r>
            <a:r>
              <a:rPr lang="en-CA" sz="1600" b="1">
                <a:latin typeface="Arial" pitchFamily="34" charset="0"/>
                <a:cs typeface="Arial" pitchFamily="34" charset="0"/>
              </a:rPr>
              <a:t>:</a:t>
            </a:r>
            <a:r>
              <a:rPr lang="en-CA" sz="1600" b="1" i="1">
                <a:latin typeface="Arial" pitchFamily="34" charset="0"/>
                <a:cs typeface="Arial" pitchFamily="34" charset="0"/>
              </a:rPr>
              <a:t> </a:t>
            </a:r>
            <a:r>
              <a:rPr lang="en-CA" sz="1600" b="1">
                <a:latin typeface="Arial" pitchFamily="34" charset="0"/>
                <a:cs typeface="Arial" pitchFamily="34" charset="0"/>
              </a:rPr>
              <a:t>the CPOAP document must…</a:t>
            </a:r>
            <a:endParaRPr lang="en-US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4523377-B7EA-254B-89F2-CD859C523610}"/>
              </a:ext>
            </a:extLst>
          </p:cNvPr>
          <p:cNvSpPr/>
          <p:nvPr/>
        </p:nvSpPr>
        <p:spPr>
          <a:xfrm>
            <a:off x="4333689" y="2572915"/>
            <a:ext cx="4249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800" b="1">
                <a:latin typeface="Arial" pitchFamily="34" charset="0"/>
                <a:cs typeface="Arial" pitchFamily="34" charset="0"/>
              </a:rPr>
              <a:t>+</a:t>
            </a:r>
            <a:endParaRPr lang="en-US" sz="4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E42DD72-94EC-9D44-9EE8-416B9A92C15A}"/>
              </a:ext>
            </a:extLst>
          </p:cNvPr>
          <p:cNvSpPr txBox="1"/>
          <p:nvPr/>
        </p:nvSpPr>
        <p:spPr>
          <a:xfrm>
            <a:off x="3619500" y="4579147"/>
            <a:ext cx="171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00"/>
              <a:t>Continued….</a:t>
            </a:r>
            <a:endParaRPr lang="en-US" sz="1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BC532-34DB-4F33-A653-D56224E199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CA"/>
              <a:t> Page </a:t>
            </a:r>
            <a:fld id="{8DE24DEF-8DBF-4253-B3A9-BA67419F66A6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729825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5B19C-ED4F-F84F-A111-C7C39F1FDE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47750"/>
            <a:ext cx="4038600" cy="3546873"/>
          </a:xfrm>
        </p:spPr>
        <p:txBody>
          <a:bodyPr>
            <a:normAutofit fontScale="92500" lnSpcReduction="20000"/>
          </a:bodyPr>
          <a:lstStyle/>
          <a:p>
            <a:pPr lvl="0" algn="just">
              <a:lnSpc>
                <a:spcPct val="90000"/>
              </a:lnSpc>
            </a:pPr>
            <a:r>
              <a:rPr lang="en-CA" sz="2000" dirty="0"/>
              <a:t>There is no single legal definition for “capacity”</a:t>
            </a:r>
          </a:p>
          <a:p>
            <a:pPr lvl="0" algn="just">
              <a:lnSpc>
                <a:spcPct val="90000"/>
              </a:lnSpc>
            </a:pPr>
            <a:r>
              <a:rPr lang="en-CA" sz="2000" dirty="0"/>
              <a:t>No single “test” for capacity, not really a test</a:t>
            </a:r>
          </a:p>
          <a:p>
            <a:pPr marL="0" lvl="0" indent="0">
              <a:lnSpc>
                <a:spcPct val="90000"/>
              </a:lnSpc>
              <a:buNone/>
            </a:pPr>
            <a:endParaRPr lang="en-CA" sz="2000" dirty="0"/>
          </a:p>
          <a:p>
            <a:pPr marL="0" lvl="0" indent="0">
              <a:lnSpc>
                <a:spcPct val="90000"/>
              </a:lnSpc>
              <a:buNone/>
            </a:pPr>
            <a:r>
              <a:rPr lang="en-CA" sz="2000" b="1" dirty="0"/>
              <a:t>Capacity is</a:t>
            </a:r>
          </a:p>
          <a:p>
            <a:pPr lvl="0"/>
            <a:r>
              <a:rPr lang="en-CA" sz="2000" b="1" dirty="0">
                <a:solidFill>
                  <a:prstClr val="black"/>
                </a:solidFill>
              </a:rPr>
              <a:t>DECISION</a:t>
            </a:r>
            <a:r>
              <a:rPr lang="en-CA" sz="2000" dirty="0">
                <a:solidFill>
                  <a:prstClr val="black"/>
                </a:solidFill>
              </a:rPr>
              <a:t> specific; </a:t>
            </a:r>
          </a:p>
          <a:p>
            <a:pPr lvl="0"/>
            <a:r>
              <a:rPr lang="en-CA" sz="2000" b="1" dirty="0">
                <a:solidFill>
                  <a:prstClr val="black"/>
                </a:solidFill>
              </a:rPr>
              <a:t>TIME</a:t>
            </a:r>
            <a:r>
              <a:rPr lang="en-CA" sz="2000" dirty="0">
                <a:solidFill>
                  <a:prstClr val="black"/>
                </a:solidFill>
              </a:rPr>
              <a:t> specific;</a:t>
            </a:r>
          </a:p>
          <a:p>
            <a:pPr lvl="0"/>
            <a:r>
              <a:rPr lang="en-CA" sz="2000" b="1" dirty="0">
                <a:solidFill>
                  <a:prstClr val="black"/>
                </a:solidFill>
              </a:rPr>
              <a:t>SITUATION </a:t>
            </a:r>
            <a:r>
              <a:rPr lang="en-CA" sz="2000" dirty="0">
                <a:solidFill>
                  <a:prstClr val="black"/>
                </a:solidFill>
              </a:rPr>
              <a:t>specific;</a:t>
            </a:r>
          </a:p>
          <a:p>
            <a:pPr lvl="0"/>
            <a:r>
              <a:rPr lang="en-CA" sz="2000" dirty="0">
                <a:solidFill>
                  <a:prstClr val="black"/>
                </a:solidFill>
              </a:rPr>
              <a:t>Capacity may </a:t>
            </a:r>
            <a:r>
              <a:rPr lang="en-CA" sz="2000" b="1" dirty="0">
                <a:solidFill>
                  <a:prstClr val="black"/>
                </a:solidFill>
              </a:rPr>
              <a:t>FLUCTUATE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ED21F2-8BAA-41C5-A4F8-37197EFA8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98322"/>
            <a:ext cx="4038600" cy="1645729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B5933-33B1-1F49-8ABA-4E36DAF7D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1" y="4781550"/>
            <a:ext cx="2133600" cy="2738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CA" sz="1300"/>
              <a:t> Page </a:t>
            </a:r>
            <a:fld id="{8DE24DEF-8DBF-4253-B3A9-BA67419F66A6}" type="slidenum">
              <a:rPr lang="en-CA" sz="1300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CA" sz="13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AF1D35-17C4-8140-8F84-86DD24B96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077200" cy="742950"/>
          </a:xfrm>
        </p:spPr>
        <p:txBody>
          <a:bodyPr anchor="ctr">
            <a:normAutofit/>
          </a:bodyPr>
          <a:lstStyle/>
          <a:p>
            <a:r>
              <a:rPr lang="en-US" dirty="0"/>
              <a:t>Capacity in General </a:t>
            </a:r>
          </a:p>
        </p:txBody>
      </p:sp>
    </p:spTree>
    <p:extLst>
      <p:ext uri="{BB962C8B-B14F-4D97-AF65-F5344CB8AC3E}">
        <p14:creationId xmlns:p14="http://schemas.microsoft.com/office/powerpoint/2010/main" val="63324301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4ACC1-C79D-4B91-86C3-64AC01BFA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/>
              <a:t>Inter Vivos </a:t>
            </a:r>
            <a:r>
              <a:rPr lang="en-CA"/>
              <a:t>Gift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E6417-E35B-40D6-A55B-788B380B2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/>
              <a:t>During one’s lifetime, different sizes, small portion of assets or entire life savings (different than testamentary = always all assets)</a:t>
            </a:r>
          </a:p>
          <a:p>
            <a:r>
              <a:rPr lang="en-CA" i="1"/>
              <a:t>Ball v Mannin</a:t>
            </a:r>
            <a:r>
              <a:rPr lang="en-CA"/>
              <a:t>: understand the nature and effect of the transaction, if given full explanation of basic terms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7E753-4E41-42C6-8234-97F8DAC2A7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CA"/>
              <a:t> Page </a:t>
            </a:r>
            <a:fld id="{8DE24DEF-8DBF-4253-B3A9-BA67419F66A6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40032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15.08.28"/>
  <p:tag name="AS_TITLE" val="Aspose.Slides for .NET 4.0"/>
  <p:tag name="AS_VERSION" val="15.7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1356</Words>
  <Application>Microsoft Office PowerPoint</Application>
  <PresentationFormat>On-screen Show (16:9)</PresentationFormat>
  <Paragraphs>180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Office Theme</vt:lpstr>
      <vt:lpstr>Transfers for No Consideration</vt:lpstr>
      <vt:lpstr>Attorney for Property Misuse Scenario</vt:lpstr>
      <vt:lpstr>Attorney for Property Misuse Scenario</vt:lpstr>
      <vt:lpstr>Power of Attorney for Property</vt:lpstr>
      <vt:lpstr>Continuing Power of Attorney for Property</vt:lpstr>
      <vt:lpstr>Ascertaining validity of a CPOAP</vt:lpstr>
      <vt:lpstr>Ascertaining validity of a CPOAP</vt:lpstr>
      <vt:lpstr>Capacity in General </vt:lpstr>
      <vt:lpstr>Inter Vivos Gift</vt:lpstr>
      <vt:lpstr>Inter Vivos Gifts: Size</vt:lpstr>
      <vt:lpstr>Authorizing a Transfer under a POA</vt:lpstr>
      <vt:lpstr>Responsibilities of Solicitors for Sellers and Buyers</vt:lpstr>
      <vt:lpstr>Financial exploitation through use of a CPOAP</vt:lpstr>
      <vt:lpstr>Financial exploitation through use of a CPOAP</vt:lpstr>
      <vt:lpstr>Financial exploitation through use of a CPOAP</vt:lpstr>
      <vt:lpstr>Undue Influence</vt:lpstr>
      <vt:lpstr>Unconscionable Procurement </vt:lpstr>
      <vt:lpstr>Red Flags &amp; Best Practices:</vt:lpstr>
      <vt:lpstr>Steps to Avoid Undue Influence</vt:lpstr>
      <vt:lpstr>WEL Partners Resources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1601-01-01T00:00:00Z</cp:lastPrinted>
  <dcterms:created xsi:type="dcterms:W3CDTF">1601-01-01T00:00:00Z</dcterms:created>
  <dcterms:modified xsi:type="dcterms:W3CDTF">2022-10-07T13:55:23Z</dcterms:modified>
</cp:coreProperties>
</file>